
<file path=[Content_Types].xml><?xml version="1.0" encoding="utf-8"?>
<Types xmlns="http://schemas.openxmlformats.org/package/2006/content-types">
  <Default Extension="jpeg" ContentType="image/jpe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1" r:id="rId3"/>
    <p:sldMasterId id="2147483654" r:id="rId4"/>
  </p:sldMasterIdLst>
  <p:notesMasterIdLst>
    <p:notesMasterId r:id="rId9"/>
  </p:notesMasterIdLst>
  <p:sldIdLst>
    <p:sldId id="256" r:id="rId5"/>
    <p:sldId id="304" r:id="rId6"/>
    <p:sldId id="257" r:id="rId7"/>
    <p:sldId id="273" r:id="rId8"/>
    <p:sldId id="291" r:id="rId10"/>
    <p:sldId id="305" r:id="rId11"/>
    <p:sldId id="272" r:id="rId12"/>
    <p:sldId id="284" r:id="rId13"/>
    <p:sldId id="342" r:id="rId14"/>
    <p:sldId id="321" r:id="rId15"/>
    <p:sldId id="340" r:id="rId16"/>
    <p:sldId id="354" r:id="rId17"/>
    <p:sldId id="306" r:id="rId18"/>
    <p:sldId id="262" r:id="rId19"/>
    <p:sldId id="310" r:id="rId20"/>
    <p:sldId id="307" r:id="rId21"/>
    <p:sldId id="259" r:id="rId22"/>
    <p:sldId id="261" r:id="rId23"/>
    <p:sldId id="341" r:id="rId24"/>
    <p:sldId id="312" r:id="rId2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E5D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96"/>
      </p:cViewPr>
      <p:guideLst>
        <p:guide orient="horz" pos="2254"/>
        <p:guide pos="29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CED798-24A6-4160-A4DF-B0E5BB8236C2}" type="doc">
      <dgm:prSet loTypeId="urn:microsoft.com/office/officeart/2005/8/layout/default" loCatId="list" qsTypeId="urn:microsoft.com/office/officeart/2005/8/quickstyle/simple1" qsCatId="simple" csTypeId="urn:microsoft.com/office/officeart/2005/8/colors/accent3_5" csCatId="accent1" phldr="0"/>
      <dgm:spPr/>
      <dgm:t>
        <a:bodyPr/>
        <a:p>
          <a:endParaRPr lang="zh-CN" altLang="en-US"/>
        </a:p>
      </dgm:t>
    </dgm:pt>
    <dgm:pt modelId="{91F5AF42-2E8E-47F5-BC8E-D4C7FA9FA290}">
      <dgm:prSet phldrT="[文本]" phldr="0" custT="0"/>
      <dgm:spPr/>
      <dgm:t>
        <a:bodyPr vert="horz" wrap="square"/>
        <a:lstStyle>
          <a:lvl1pPr algn="ctr">
            <a:defRPr sz="5300"/>
          </a:lvl1pPr>
          <a:lvl2pPr marL="285750" indent="-285750" algn="ctr">
            <a:defRPr sz="4100"/>
          </a:lvl2pPr>
          <a:lvl3pPr marL="571500" indent="-285750" algn="ctr">
            <a:defRPr sz="4100"/>
          </a:lvl3pPr>
          <a:lvl4pPr marL="857250" indent="-285750" algn="ctr">
            <a:defRPr sz="4100"/>
          </a:lvl4pPr>
          <a:lvl5pPr marL="1143000" indent="-285750" algn="ctr">
            <a:defRPr sz="4100"/>
          </a:lvl5pPr>
          <a:lvl6pPr marL="1428750" indent="-285750" algn="ctr">
            <a:defRPr sz="4100"/>
          </a:lvl6pPr>
          <a:lvl7pPr marL="1714500" indent="-285750" algn="ctr">
            <a:defRPr sz="4100"/>
          </a:lvl7pPr>
          <a:lvl8pPr marL="2000250" indent="-285750" algn="ctr">
            <a:defRPr sz="4100"/>
          </a:lvl8pPr>
          <a:lvl9pPr marL="2286000" indent="-285750" algn="ctr">
            <a:defRPr sz="41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/>
            <a:t> </a:t>
          </a:r>
          <a:r>
            <a:rPr lang="en-US" altLang="zh-CN"/>
            <a:t/>
          </a:r>
          <a:endParaRPr lang="en-US" altLang="zh-CN"/>
        </a:p>
      </dgm:t>
    </dgm:pt>
    <dgm:pt modelId="{3A37C892-50B7-47F1-86AA-3FDF5EB4EE9B}" cxnId="{2F99B4D5-F821-4F6C-A357-58C9D3D5C3C2}" type="parTrans">
      <dgm:prSet/>
      <dgm:spPr/>
      <dgm:t>
        <a:bodyPr/>
        <a:p>
          <a:endParaRPr lang="zh-CN" altLang="en-US"/>
        </a:p>
      </dgm:t>
    </dgm:pt>
    <dgm:pt modelId="{63B1AD43-9D20-4050-A552-EF02B5A2392B}" cxnId="{2F99B4D5-F821-4F6C-A357-58C9D3D5C3C2}" type="sibTrans">
      <dgm:prSet/>
      <dgm:spPr/>
      <dgm:t>
        <a:bodyPr/>
        <a:p>
          <a:endParaRPr lang="zh-CN" altLang="en-US"/>
        </a:p>
      </dgm:t>
    </dgm:pt>
    <dgm:pt modelId="{280D5902-A14D-4C39-A125-DEF43C7815E8}">
      <dgm:prSet phldrT="[文本]" phldr="0" custT="0"/>
      <dgm:spPr/>
      <dgm:t>
        <a:bodyPr vert="horz" wrap="square"/>
        <a:lstStyle>
          <a:lvl1pPr algn="ctr">
            <a:defRPr sz="5300"/>
          </a:lvl1pPr>
          <a:lvl2pPr marL="285750" indent="-285750" algn="ctr">
            <a:defRPr sz="4100"/>
          </a:lvl2pPr>
          <a:lvl3pPr marL="571500" indent="-285750" algn="ctr">
            <a:defRPr sz="4100"/>
          </a:lvl3pPr>
          <a:lvl4pPr marL="857250" indent="-285750" algn="ctr">
            <a:defRPr sz="4100"/>
          </a:lvl4pPr>
          <a:lvl5pPr marL="1143000" indent="-285750" algn="ctr">
            <a:defRPr sz="4100"/>
          </a:lvl5pPr>
          <a:lvl6pPr marL="1428750" indent="-285750" algn="ctr">
            <a:defRPr sz="4100"/>
          </a:lvl6pPr>
          <a:lvl7pPr marL="1714500" indent="-285750" algn="ctr">
            <a:defRPr sz="4100"/>
          </a:lvl7pPr>
          <a:lvl8pPr marL="2000250" indent="-285750" algn="ctr">
            <a:defRPr sz="4100"/>
          </a:lvl8pPr>
          <a:lvl9pPr marL="2286000" indent="-285750" algn="ctr">
            <a:defRPr sz="41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/>
            <a:t> </a:t>
          </a:r>
          <a:r>
            <a:rPr lang="en-US" altLang="zh-CN"/>
            <a:t/>
          </a:r>
          <a:endParaRPr lang="en-US" altLang="zh-CN"/>
        </a:p>
      </dgm:t>
    </dgm:pt>
    <dgm:pt modelId="{0BF6BCDE-F41A-4644-928D-D095CDC58CED}" cxnId="{155A47D6-2B46-4DB7-93F7-AF4AF2AD8C93}" type="parTrans">
      <dgm:prSet/>
      <dgm:spPr/>
      <dgm:t>
        <a:bodyPr/>
        <a:p>
          <a:endParaRPr lang="zh-CN" altLang="en-US"/>
        </a:p>
      </dgm:t>
    </dgm:pt>
    <dgm:pt modelId="{CC55538B-3B09-4E9F-877D-7D4FB05A20D8}" cxnId="{155A47D6-2B46-4DB7-93F7-AF4AF2AD8C93}" type="sibTrans">
      <dgm:prSet/>
      <dgm:spPr/>
      <dgm:t>
        <a:bodyPr/>
        <a:p>
          <a:endParaRPr lang="zh-CN" altLang="en-US"/>
        </a:p>
      </dgm:t>
    </dgm:pt>
    <dgm:pt modelId="{36E5B5FE-7A44-47A1-8F92-B088257A2152}">
      <dgm:prSet phldrT="[文本]" phldr="0" custT="0"/>
      <dgm:spPr/>
      <dgm:t>
        <a:bodyPr vert="horz" wrap="square"/>
        <a:lstStyle>
          <a:lvl1pPr algn="ctr">
            <a:defRPr sz="5300"/>
          </a:lvl1pPr>
          <a:lvl2pPr marL="285750" indent="-285750" algn="ctr">
            <a:defRPr sz="4100"/>
          </a:lvl2pPr>
          <a:lvl3pPr marL="571500" indent="-285750" algn="ctr">
            <a:defRPr sz="4100"/>
          </a:lvl3pPr>
          <a:lvl4pPr marL="857250" indent="-285750" algn="ctr">
            <a:defRPr sz="4100"/>
          </a:lvl4pPr>
          <a:lvl5pPr marL="1143000" indent="-285750" algn="ctr">
            <a:defRPr sz="4100"/>
          </a:lvl5pPr>
          <a:lvl6pPr marL="1428750" indent="-285750" algn="ctr">
            <a:defRPr sz="4100"/>
          </a:lvl6pPr>
          <a:lvl7pPr marL="1714500" indent="-285750" algn="ctr">
            <a:defRPr sz="4100"/>
          </a:lvl7pPr>
          <a:lvl8pPr marL="2000250" indent="-285750" algn="ctr">
            <a:defRPr sz="4100"/>
          </a:lvl8pPr>
          <a:lvl9pPr marL="2286000" indent="-285750" algn="ctr">
            <a:defRPr sz="41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/>
            <a:t> </a:t>
          </a:r>
          <a:r>
            <a:rPr lang="en-US" altLang="zh-CN"/>
            <a:t/>
          </a:r>
          <a:endParaRPr lang="en-US" altLang="zh-CN"/>
        </a:p>
      </dgm:t>
    </dgm:pt>
    <dgm:pt modelId="{7926F024-4AEC-4671-BBB1-3CE0B2112B8B}" cxnId="{9F442245-5F6D-435D-B498-9DE08A99EFBE}" type="parTrans">
      <dgm:prSet/>
      <dgm:spPr/>
      <dgm:t>
        <a:bodyPr/>
        <a:p>
          <a:endParaRPr lang="zh-CN" altLang="en-US"/>
        </a:p>
      </dgm:t>
    </dgm:pt>
    <dgm:pt modelId="{BC0418CD-7831-4545-B1D9-93D351CF53C3}" cxnId="{9F442245-5F6D-435D-B498-9DE08A99EFBE}" type="sibTrans">
      <dgm:prSet/>
      <dgm:spPr/>
      <dgm:t>
        <a:bodyPr/>
        <a:p>
          <a:endParaRPr lang="zh-CN" altLang="en-US"/>
        </a:p>
      </dgm:t>
    </dgm:pt>
    <dgm:pt modelId="{0C7D3D51-F412-476C-9C1C-D9011C5FB7E6}">
      <dgm:prSet phldrT="[文本]" phldr="0" custT="0"/>
      <dgm:spPr/>
      <dgm:t>
        <a:bodyPr vert="horz" wrap="square"/>
        <a:lstStyle>
          <a:lvl1pPr algn="ctr">
            <a:defRPr sz="5300"/>
          </a:lvl1pPr>
          <a:lvl2pPr marL="285750" indent="-285750" algn="ctr">
            <a:defRPr sz="4100"/>
          </a:lvl2pPr>
          <a:lvl3pPr marL="571500" indent="-285750" algn="ctr">
            <a:defRPr sz="4100"/>
          </a:lvl3pPr>
          <a:lvl4pPr marL="857250" indent="-285750" algn="ctr">
            <a:defRPr sz="4100"/>
          </a:lvl4pPr>
          <a:lvl5pPr marL="1143000" indent="-285750" algn="ctr">
            <a:defRPr sz="4100"/>
          </a:lvl5pPr>
          <a:lvl6pPr marL="1428750" indent="-285750" algn="ctr">
            <a:defRPr sz="4100"/>
          </a:lvl6pPr>
          <a:lvl7pPr marL="1714500" indent="-285750" algn="ctr">
            <a:defRPr sz="4100"/>
          </a:lvl7pPr>
          <a:lvl8pPr marL="2000250" indent="-285750" algn="ctr">
            <a:defRPr sz="4100"/>
          </a:lvl8pPr>
          <a:lvl9pPr marL="2286000" indent="-285750" algn="ctr">
            <a:defRPr sz="41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/>
            <a:t> </a:t>
          </a:r>
          <a:r>
            <a:rPr lang="en-US" altLang="zh-CN"/>
            <a:t/>
          </a:r>
          <a:endParaRPr lang="en-US" altLang="zh-CN"/>
        </a:p>
      </dgm:t>
    </dgm:pt>
    <dgm:pt modelId="{400E46CD-A113-4830-88F5-A1B2F4D84554}" cxnId="{BC13DCAF-68F4-4DC0-933C-7C3EFE7B5A41}" type="parTrans">
      <dgm:prSet/>
      <dgm:spPr/>
      <dgm:t>
        <a:bodyPr/>
        <a:p>
          <a:endParaRPr lang="zh-CN" altLang="en-US"/>
        </a:p>
      </dgm:t>
    </dgm:pt>
    <dgm:pt modelId="{F5A1DABB-6DD6-47EE-99A8-4582EBF4C827}" cxnId="{BC13DCAF-68F4-4DC0-933C-7C3EFE7B5A41}" type="sibTrans">
      <dgm:prSet/>
      <dgm:spPr/>
      <dgm:t>
        <a:bodyPr/>
        <a:p>
          <a:endParaRPr lang="zh-CN" altLang="en-US"/>
        </a:p>
      </dgm:t>
    </dgm:pt>
    <dgm:pt modelId="{906887FB-01DE-46E1-9312-97F8DF38EE6D}" type="pres">
      <dgm:prSet presAssocID="{98CED798-24A6-4160-A4DF-B0E5BB8236C2}" presName="diagram" presStyleCnt="0">
        <dgm:presLayoutVars>
          <dgm:dir/>
          <dgm:resizeHandles val="exact"/>
        </dgm:presLayoutVars>
      </dgm:prSet>
      <dgm:spPr/>
    </dgm:pt>
    <dgm:pt modelId="{8EA24BC0-0B8D-42E9-A25F-7CA5AD90CCA1}" type="pres">
      <dgm:prSet presAssocID="{91F5AF42-2E8E-47F5-BC8E-D4C7FA9FA290}" presName="node" presStyleLbl="node1" presStyleIdx="0" presStyleCnt="4">
        <dgm:presLayoutVars>
          <dgm:bulletEnabled val="1"/>
        </dgm:presLayoutVars>
      </dgm:prSet>
      <dgm:spPr/>
    </dgm:pt>
    <dgm:pt modelId="{6C2FC485-DEBF-4CB8-855D-A9838793F3F3}" type="pres">
      <dgm:prSet presAssocID="{63B1AD43-9D20-4050-A552-EF02B5A2392B}" presName="sibTrans" presStyleCnt="0"/>
      <dgm:spPr/>
    </dgm:pt>
    <dgm:pt modelId="{A3974D1E-D32E-47DA-BFE3-BD66226FC69C}" type="pres">
      <dgm:prSet presAssocID="{280D5902-A14D-4C39-A125-DEF43C7815E8}" presName="node" presStyleLbl="node1" presStyleIdx="1" presStyleCnt="4">
        <dgm:presLayoutVars>
          <dgm:bulletEnabled val="1"/>
        </dgm:presLayoutVars>
      </dgm:prSet>
      <dgm:spPr/>
    </dgm:pt>
    <dgm:pt modelId="{2F2E690F-0370-4CE7-99EA-691838C9081B}" type="pres">
      <dgm:prSet presAssocID="{CC55538B-3B09-4E9F-877D-7D4FB05A20D8}" presName="sibTrans" presStyleCnt="0"/>
      <dgm:spPr/>
    </dgm:pt>
    <dgm:pt modelId="{D62CCB3D-C0B5-4702-B0E7-2BCC3AC6BED6}" type="pres">
      <dgm:prSet presAssocID="{36E5B5FE-7A44-47A1-8F92-B088257A2152}" presName="node" presStyleLbl="node1" presStyleIdx="2" presStyleCnt="4">
        <dgm:presLayoutVars>
          <dgm:bulletEnabled val="1"/>
        </dgm:presLayoutVars>
      </dgm:prSet>
      <dgm:spPr/>
    </dgm:pt>
    <dgm:pt modelId="{41E36F34-9D51-413F-8CB8-323CFB9F70DD}" type="pres">
      <dgm:prSet presAssocID="{BC0418CD-7831-4545-B1D9-93D351CF53C3}" presName="sibTrans" presStyleCnt="0"/>
      <dgm:spPr/>
    </dgm:pt>
    <dgm:pt modelId="{65DCAB72-4323-4909-83B5-EA97756B63D0}" type="pres">
      <dgm:prSet presAssocID="{0C7D3D51-F412-476C-9C1C-D9011C5FB7E6}" presName="node" presStyleLbl="node1" presStyleIdx="3" presStyleCnt="4">
        <dgm:presLayoutVars>
          <dgm:bulletEnabled val="1"/>
        </dgm:presLayoutVars>
      </dgm:prSet>
      <dgm:spPr/>
    </dgm:pt>
  </dgm:ptLst>
  <dgm:cxnLst>
    <dgm:cxn modelId="{2F99B4D5-F821-4F6C-A357-58C9D3D5C3C2}" srcId="{98CED798-24A6-4160-A4DF-B0E5BB8236C2}" destId="{91F5AF42-2E8E-47F5-BC8E-D4C7FA9FA290}" srcOrd="0" destOrd="0" parTransId="{3A37C892-50B7-47F1-86AA-3FDF5EB4EE9B}" sibTransId="{63B1AD43-9D20-4050-A552-EF02B5A2392B}"/>
    <dgm:cxn modelId="{155A47D6-2B46-4DB7-93F7-AF4AF2AD8C93}" srcId="{98CED798-24A6-4160-A4DF-B0E5BB8236C2}" destId="{280D5902-A14D-4C39-A125-DEF43C7815E8}" srcOrd="1" destOrd="0" parTransId="{0BF6BCDE-F41A-4644-928D-D095CDC58CED}" sibTransId="{CC55538B-3B09-4E9F-877D-7D4FB05A20D8}"/>
    <dgm:cxn modelId="{9F442245-5F6D-435D-B498-9DE08A99EFBE}" srcId="{98CED798-24A6-4160-A4DF-B0E5BB8236C2}" destId="{36E5B5FE-7A44-47A1-8F92-B088257A2152}" srcOrd="2" destOrd="0" parTransId="{7926F024-4AEC-4671-BBB1-3CE0B2112B8B}" sibTransId="{BC0418CD-7831-4545-B1D9-93D351CF53C3}"/>
    <dgm:cxn modelId="{BC13DCAF-68F4-4DC0-933C-7C3EFE7B5A41}" srcId="{98CED798-24A6-4160-A4DF-B0E5BB8236C2}" destId="{0C7D3D51-F412-476C-9C1C-D9011C5FB7E6}" srcOrd="3" destOrd="0" parTransId="{400E46CD-A113-4830-88F5-A1B2F4D84554}" sibTransId="{F5A1DABB-6DD6-47EE-99A8-4582EBF4C827}"/>
    <dgm:cxn modelId="{B16E88DA-E8B5-4A4A-8D18-95744DDF2A68}" type="presOf" srcId="{98CED798-24A6-4160-A4DF-B0E5BB8236C2}" destId="{906887FB-01DE-46E1-9312-97F8DF38EE6D}" srcOrd="0" destOrd="0" presId="urn:microsoft.com/office/officeart/2005/8/layout/default"/>
    <dgm:cxn modelId="{183D7FE0-07D7-48C1-A5A2-39E7CC3F70D3}" type="presParOf" srcId="{906887FB-01DE-46E1-9312-97F8DF38EE6D}" destId="{8EA24BC0-0B8D-42E9-A25F-7CA5AD90CCA1}" srcOrd="0" destOrd="0" presId="urn:microsoft.com/office/officeart/2005/8/layout/default"/>
    <dgm:cxn modelId="{16B63802-10D1-441E-972F-E3E71663F63B}" type="presOf" srcId="{91F5AF42-2E8E-47F5-BC8E-D4C7FA9FA290}" destId="{8EA24BC0-0B8D-42E9-A25F-7CA5AD90CCA1}" srcOrd="0" destOrd="0" presId="urn:microsoft.com/office/officeart/2005/8/layout/default"/>
    <dgm:cxn modelId="{09F50BF9-9FC0-4766-818D-C58FB7BD2475}" type="presParOf" srcId="{906887FB-01DE-46E1-9312-97F8DF38EE6D}" destId="{6C2FC485-DEBF-4CB8-855D-A9838793F3F3}" srcOrd="1" destOrd="0" presId="urn:microsoft.com/office/officeart/2005/8/layout/default"/>
    <dgm:cxn modelId="{F2E12827-57B4-4196-826B-C732426A75F2}" type="presParOf" srcId="{906887FB-01DE-46E1-9312-97F8DF38EE6D}" destId="{A3974D1E-D32E-47DA-BFE3-BD66226FC69C}" srcOrd="2" destOrd="0" presId="urn:microsoft.com/office/officeart/2005/8/layout/default"/>
    <dgm:cxn modelId="{E3519140-8653-4AA5-93F2-07D3BD1B3526}" type="presOf" srcId="{280D5902-A14D-4C39-A125-DEF43C7815E8}" destId="{A3974D1E-D32E-47DA-BFE3-BD66226FC69C}" srcOrd="0" destOrd="0" presId="urn:microsoft.com/office/officeart/2005/8/layout/default"/>
    <dgm:cxn modelId="{D3BA7E07-72EA-4CA4-B95E-76BC4023D7F8}" type="presParOf" srcId="{906887FB-01DE-46E1-9312-97F8DF38EE6D}" destId="{2F2E690F-0370-4CE7-99EA-691838C9081B}" srcOrd="3" destOrd="0" presId="urn:microsoft.com/office/officeart/2005/8/layout/default"/>
    <dgm:cxn modelId="{7F3F163A-12DD-4883-A2D3-19A83AB4206F}" type="presParOf" srcId="{906887FB-01DE-46E1-9312-97F8DF38EE6D}" destId="{D62CCB3D-C0B5-4702-B0E7-2BCC3AC6BED6}" srcOrd="4" destOrd="0" presId="urn:microsoft.com/office/officeart/2005/8/layout/default"/>
    <dgm:cxn modelId="{6DD52D9C-2F93-45AF-BC94-899B5B76F298}" type="presOf" srcId="{36E5B5FE-7A44-47A1-8F92-B088257A2152}" destId="{D62CCB3D-C0B5-4702-B0E7-2BCC3AC6BED6}" srcOrd="0" destOrd="0" presId="urn:microsoft.com/office/officeart/2005/8/layout/default"/>
    <dgm:cxn modelId="{15492380-CB1A-4242-8276-A738B9FB1459}" type="presParOf" srcId="{906887FB-01DE-46E1-9312-97F8DF38EE6D}" destId="{41E36F34-9D51-413F-8CB8-323CFB9F70DD}" srcOrd="5" destOrd="0" presId="urn:microsoft.com/office/officeart/2005/8/layout/default"/>
    <dgm:cxn modelId="{CC0D471D-6682-4BB2-AF0A-D76647917026}" type="presParOf" srcId="{906887FB-01DE-46E1-9312-97F8DF38EE6D}" destId="{65DCAB72-4323-4909-83B5-EA97756B63D0}" srcOrd="6" destOrd="0" presId="urn:microsoft.com/office/officeart/2005/8/layout/default"/>
    <dgm:cxn modelId="{8DD2A8E0-B844-4A61-A9F6-B642B63FD6B1}" type="presOf" srcId="{0C7D3D51-F412-476C-9C1C-D9011C5FB7E6}" destId="{65DCAB72-4323-4909-83B5-EA97756B63D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8722995" cy="2247265"/>
        <a:chOff x="0" y="0"/>
        <a:chExt cx="8722995" cy="2247265"/>
      </a:xfrm>
    </dsp:grpSpPr>
    <dsp:sp modelId="{8EA24BC0-0B8D-42E9-A25F-7CA5AD90CCA1}">
      <dsp:nvSpPr>
        <dsp:cNvPr id="3" name="矩形 2"/>
        <dsp:cNvSpPr/>
      </dsp:nvSpPr>
      <dsp:spPr bwMode="white">
        <a:xfrm>
          <a:off x="266" y="514929"/>
          <a:ext cx="2029012" cy="1217407"/>
        </a:xfrm>
        <a:prstGeom prst="rect">
          <a:avLst/>
        </a:prstGeom>
      </dsp:spPr>
      <dsp:style>
        <a:lnRef idx="2">
          <a:schemeClr val="lt1"/>
        </a:lnRef>
        <a:fillRef idx="1">
          <a:schemeClr val="accent3">
            <a:alpha val="90000"/>
            <a:hueOff val="0"/>
            <a:satOff val="0"/>
            <a:lumOff val="0"/>
            <a:alpha val="90196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201929" tIns="201929" rIns="201929" bIns="201929" anchor="ctr"/>
        <a:lstStyle>
          <a:lvl1pPr algn="ctr">
            <a:defRPr sz="5300"/>
          </a:lvl1pPr>
          <a:lvl2pPr marL="285750" indent="-285750" algn="ctr">
            <a:defRPr sz="4100"/>
          </a:lvl2pPr>
          <a:lvl3pPr marL="571500" indent="-285750" algn="ctr">
            <a:defRPr sz="4100"/>
          </a:lvl3pPr>
          <a:lvl4pPr marL="857250" indent="-285750" algn="ctr">
            <a:defRPr sz="4100"/>
          </a:lvl4pPr>
          <a:lvl5pPr marL="1143000" indent="-285750" algn="ctr">
            <a:defRPr sz="4100"/>
          </a:lvl5pPr>
          <a:lvl6pPr marL="1428750" indent="-285750" algn="ctr">
            <a:defRPr sz="4100"/>
          </a:lvl6pPr>
          <a:lvl7pPr marL="1714500" indent="-285750" algn="ctr">
            <a:defRPr sz="4100"/>
          </a:lvl7pPr>
          <a:lvl8pPr marL="2000250" indent="-285750" algn="ctr">
            <a:defRPr sz="4100"/>
          </a:lvl8pPr>
          <a:lvl9pPr marL="2286000" indent="-285750" algn="ctr">
            <a:defRPr sz="4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/>
            <a:t> </a:t>
          </a:r>
          <a:endParaRPr lang="en-US" altLang="zh-CN"/>
        </a:p>
      </dsp:txBody>
      <dsp:txXfrm>
        <a:off x="266" y="514929"/>
        <a:ext cx="2029012" cy="1217407"/>
      </dsp:txXfrm>
    </dsp:sp>
    <dsp:sp modelId="{A3974D1E-D32E-47DA-BFE3-BD66226FC69C}">
      <dsp:nvSpPr>
        <dsp:cNvPr id="4" name="矩形 3"/>
        <dsp:cNvSpPr/>
      </dsp:nvSpPr>
      <dsp:spPr bwMode="white">
        <a:xfrm>
          <a:off x="2232179" y="514929"/>
          <a:ext cx="2029012" cy="1217407"/>
        </a:xfrm>
        <a:prstGeom prst="rect">
          <a:avLst/>
        </a:prstGeom>
      </dsp:spPr>
      <dsp:style>
        <a:lnRef idx="2">
          <a:schemeClr val="lt1"/>
        </a:lnRef>
        <a:fillRef idx="1">
          <a:schemeClr val="accent3">
            <a:alpha val="90000"/>
            <a:hueOff val="0"/>
            <a:satOff val="0"/>
            <a:lumOff val="0"/>
            <a:alpha val="76863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201929" tIns="201929" rIns="201929" bIns="201929" anchor="ctr"/>
        <a:lstStyle>
          <a:lvl1pPr algn="ctr">
            <a:defRPr sz="5300"/>
          </a:lvl1pPr>
          <a:lvl2pPr marL="285750" indent="-285750" algn="ctr">
            <a:defRPr sz="4100"/>
          </a:lvl2pPr>
          <a:lvl3pPr marL="571500" indent="-285750" algn="ctr">
            <a:defRPr sz="4100"/>
          </a:lvl3pPr>
          <a:lvl4pPr marL="857250" indent="-285750" algn="ctr">
            <a:defRPr sz="4100"/>
          </a:lvl4pPr>
          <a:lvl5pPr marL="1143000" indent="-285750" algn="ctr">
            <a:defRPr sz="4100"/>
          </a:lvl5pPr>
          <a:lvl6pPr marL="1428750" indent="-285750" algn="ctr">
            <a:defRPr sz="4100"/>
          </a:lvl6pPr>
          <a:lvl7pPr marL="1714500" indent="-285750" algn="ctr">
            <a:defRPr sz="4100"/>
          </a:lvl7pPr>
          <a:lvl8pPr marL="2000250" indent="-285750" algn="ctr">
            <a:defRPr sz="4100"/>
          </a:lvl8pPr>
          <a:lvl9pPr marL="2286000" indent="-285750" algn="ctr">
            <a:defRPr sz="4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/>
            <a:t> </a:t>
          </a:r>
          <a:endParaRPr lang="en-US" altLang="zh-CN"/>
        </a:p>
      </dsp:txBody>
      <dsp:txXfrm>
        <a:off x="2232179" y="514929"/>
        <a:ext cx="2029012" cy="1217407"/>
      </dsp:txXfrm>
    </dsp:sp>
    <dsp:sp modelId="{D62CCB3D-C0B5-4702-B0E7-2BCC3AC6BED6}">
      <dsp:nvSpPr>
        <dsp:cNvPr id="5" name="矩形 4"/>
        <dsp:cNvSpPr/>
      </dsp:nvSpPr>
      <dsp:spPr bwMode="white">
        <a:xfrm>
          <a:off x="4464093" y="514929"/>
          <a:ext cx="2029012" cy="1217407"/>
        </a:xfrm>
        <a:prstGeom prst="rect">
          <a:avLst/>
        </a:prstGeom>
      </dsp:spPr>
      <dsp:style>
        <a:lnRef idx="2">
          <a:schemeClr val="lt1"/>
        </a:lnRef>
        <a:fillRef idx="1">
          <a:schemeClr val="accent3">
            <a:alpha val="90000"/>
            <a:hueOff val="0"/>
            <a:satOff val="0"/>
            <a:lumOff val="0"/>
            <a:alpha val="63529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201929" tIns="201929" rIns="201929" bIns="201929" anchor="ctr"/>
        <a:lstStyle>
          <a:lvl1pPr algn="ctr">
            <a:defRPr sz="5300"/>
          </a:lvl1pPr>
          <a:lvl2pPr marL="285750" indent="-285750" algn="ctr">
            <a:defRPr sz="4100"/>
          </a:lvl2pPr>
          <a:lvl3pPr marL="571500" indent="-285750" algn="ctr">
            <a:defRPr sz="4100"/>
          </a:lvl3pPr>
          <a:lvl4pPr marL="857250" indent="-285750" algn="ctr">
            <a:defRPr sz="4100"/>
          </a:lvl4pPr>
          <a:lvl5pPr marL="1143000" indent="-285750" algn="ctr">
            <a:defRPr sz="4100"/>
          </a:lvl5pPr>
          <a:lvl6pPr marL="1428750" indent="-285750" algn="ctr">
            <a:defRPr sz="4100"/>
          </a:lvl6pPr>
          <a:lvl7pPr marL="1714500" indent="-285750" algn="ctr">
            <a:defRPr sz="4100"/>
          </a:lvl7pPr>
          <a:lvl8pPr marL="2000250" indent="-285750" algn="ctr">
            <a:defRPr sz="4100"/>
          </a:lvl8pPr>
          <a:lvl9pPr marL="2286000" indent="-285750" algn="ctr">
            <a:defRPr sz="4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/>
            <a:t> </a:t>
          </a:r>
          <a:endParaRPr lang="en-US" altLang="zh-CN"/>
        </a:p>
      </dsp:txBody>
      <dsp:txXfrm>
        <a:off x="4464093" y="514929"/>
        <a:ext cx="2029012" cy="1217407"/>
      </dsp:txXfrm>
    </dsp:sp>
    <dsp:sp modelId="{65DCAB72-4323-4909-83B5-EA97756B63D0}">
      <dsp:nvSpPr>
        <dsp:cNvPr id="6" name="矩形 5"/>
        <dsp:cNvSpPr/>
      </dsp:nvSpPr>
      <dsp:spPr bwMode="white">
        <a:xfrm>
          <a:off x="6696006" y="514929"/>
          <a:ext cx="2029012" cy="1217407"/>
        </a:xfrm>
        <a:prstGeom prst="rect">
          <a:avLst/>
        </a:prstGeom>
      </dsp:spPr>
      <dsp:style>
        <a:lnRef idx="2">
          <a:schemeClr val="lt1"/>
        </a:lnRef>
        <a:fillRef idx="1">
          <a:schemeClr val="accent3">
            <a:alpha val="90000"/>
            <a:hueOff val="0"/>
            <a:satOff val="0"/>
            <a:lumOff val="0"/>
            <a:alpha val="50196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201929" tIns="201929" rIns="201929" bIns="201929" anchor="ctr"/>
        <a:lstStyle>
          <a:lvl1pPr algn="ctr">
            <a:defRPr sz="5300"/>
          </a:lvl1pPr>
          <a:lvl2pPr marL="285750" indent="-285750" algn="ctr">
            <a:defRPr sz="4100"/>
          </a:lvl2pPr>
          <a:lvl3pPr marL="571500" indent="-285750" algn="ctr">
            <a:defRPr sz="4100"/>
          </a:lvl3pPr>
          <a:lvl4pPr marL="857250" indent="-285750" algn="ctr">
            <a:defRPr sz="4100"/>
          </a:lvl4pPr>
          <a:lvl5pPr marL="1143000" indent="-285750" algn="ctr">
            <a:defRPr sz="4100"/>
          </a:lvl5pPr>
          <a:lvl6pPr marL="1428750" indent="-285750" algn="ctr">
            <a:defRPr sz="4100"/>
          </a:lvl6pPr>
          <a:lvl7pPr marL="1714500" indent="-285750" algn="ctr">
            <a:defRPr sz="4100"/>
          </a:lvl7pPr>
          <a:lvl8pPr marL="2000250" indent="-285750" algn="ctr">
            <a:defRPr sz="4100"/>
          </a:lvl8pPr>
          <a:lvl9pPr marL="2286000" indent="-285750" algn="ctr">
            <a:defRPr sz="4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/>
            <a:t> </a:t>
          </a:r>
          <a:endParaRPr lang="en-US" altLang="zh-CN"/>
        </a:p>
      </dsp:txBody>
      <dsp:txXfrm>
        <a:off x="6696006" y="514929"/>
        <a:ext cx="2029012" cy="12174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off" val="ctr"/>
          <dgm:param type="contDir" val="sameDir"/>
          <dgm:param type="grDir" val="tL"/>
          <dgm:param type="flowDir" val="row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4FB26-502E-440E-8245-7EA50B960F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80920-559E-4A3D-81C5-7DC504DB5EA1}" type="slidenum">
              <a:rPr lang="zh-CN" altLang="en-US" smtClean="0"/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3229610" y="753110"/>
            <a:ext cx="254635" cy="57607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effectLst>
            <a:outerShdw blurRad="50800" dist="38100" dir="8100000" algn="tr" rotWithShape="0">
              <a:schemeClr val="accent3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椭圆 5"/>
          <p:cNvSpPr/>
          <p:nvPr userDrawn="1"/>
        </p:nvSpPr>
        <p:spPr>
          <a:xfrm>
            <a:off x="3165475" y="1653540"/>
            <a:ext cx="382905" cy="382905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椭圆 6"/>
          <p:cNvSpPr/>
          <p:nvPr userDrawn="1"/>
        </p:nvSpPr>
        <p:spPr>
          <a:xfrm>
            <a:off x="3165475" y="2828925"/>
            <a:ext cx="382905" cy="382905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椭圆 7"/>
          <p:cNvSpPr/>
          <p:nvPr userDrawn="1"/>
        </p:nvSpPr>
        <p:spPr>
          <a:xfrm>
            <a:off x="3165475" y="4004945"/>
            <a:ext cx="382905" cy="382905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椭圆 8"/>
          <p:cNvSpPr/>
          <p:nvPr userDrawn="1"/>
        </p:nvSpPr>
        <p:spPr>
          <a:xfrm>
            <a:off x="3165475" y="5113655"/>
            <a:ext cx="382905" cy="382905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 userDrawn="1"/>
        </p:nvSpPr>
        <p:spPr>
          <a:xfrm>
            <a:off x="4349750" y="1653540"/>
            <a:ext cx="382270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400">
                <a:latin typeface="Times New Roman" panose="02020603050405020304" charset="0"/>
                <a:cs typeface="Times New Roman" panose="02020603050405020304" charset="0"/>
              </a:rPr>
              <a:t>Pressure tank of our company</a:t>
            </a:r>
            <a:endParaRPr lang="zh-CN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4349750" y="5128260"/>
            <a:ext cx="77025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lvl="0" algn="l"/>
            <a:r>
              <a:rPr lang="zh-CN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FAQ</a:t>
            </a:r>
            <a:endParaRPr lang="zh-CN" altLang="en-US" sz="2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3" name="文本框 12"/>
          <p:cNvSpPr txBox="1"/>
          <p:nvPr userDrawn="1"/>
        </p:nvSpPr>
        <p:spPr>
          <a:xfrm>
            <a:off x="4349750" y="4004945"/>
            <a:ext cx="326199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lvl="0" algn="l"/>
            <a:r>
              <a:rPr lang="zh-CN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Selection and application</a:t>
            </a:r>
            <a:endParaRPr lang="zh-CN" altLang="en-US" sz="2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4349750" y="2828925"/>
            <a:ext cx="317881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lvl="0" algn="l"/>
            <a:r>
              <a:rPr lang="zh-CN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Functions and principles</a:t>
            </a:r>
            <a:endParaRPr lang="zh-CN" altLang="en-US" sz="2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Logo Signage Wall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21355" y="753745"/>
            <a:ext cx="5746115" cy="5765165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4FB26-502E-440E-8245-7EA50B960F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80920-559E-4A3D-81C5-7DC504DB5EA1}" type="slidenum">
              <a:rPr lang="zh-CN" altLang="en-US" smtClean="0"/>
            </a:fld>
            <a:endParaRPr lang="zh-CN" altLang="en-US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457200" y="2054860"/>
            <a:ext cx="2253615" cy="1938020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reflection blurRad="6350" stA="72000" endA="300" endPos="9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5">
                    <a:lumMod val="5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en-US" altLang="zh-CN" sz="6000"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schemeClr val="accent5">
                      <a:lumMod val="50000"/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Thank</a:t>
            </a:r>
            <a:endParaRPr lang="en-US" altLang="zh-CN" sz="6000">
              <a:solidFill>
                <a:schemeClr val="accent5">
                  <a:lumMod val="50000"/>
                </a:schemeClr>
              </a:solidFill>
              <a:effectLst>
                <a:outerShdw blurRad="50800" dist="38100" dir="2700000" algn="tl" rotWithShape="0">
                  <a:schemeClr val="accent5">
                    <a:lumMod val="50000"/>
                    <a:alpha val="40000"/>
                  </a:scheme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altLang="zh-CN" sz="6000"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schemeClr val="accent5">
                      <a:lumMod val="50000"/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you!</a:t>
            </a:r>
            <a:endParaRPr lang="en-US" altLang="zh-CN" sz="6000">
              <a:solidFill>
                <a:schemeClr val="accent5">
                  <a:lumMod val="50000"/>
                </a:schemeClr>
              </a:solidFill>
              <a:effectLst>
                <a:outerShdw blurRad="50800" dist="38100" dir="2700000" algn="tl" rotWithShape="0">
                  <a:schemeClr val="accent5">
                    <a:lumMod val="50000"/>
                    <a:alpha val="40000"/>
                  </a:scheme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4" Type="http://schemas.openxmlformats.org/officeDocument/2006/relationships/theme" Target="../theme/theme3.xml"/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PPT-0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94FB26-502E-440E-8245-7EA50B960F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080920-559E-4A3D-81C5-7DC504DB5EA1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PPT-002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" y="0"/>
            <a:ext cx="9144001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94FB26-502E-440E-8245-7EA50B960F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080920-559E-4A3D-81C5-7DC504DB5EA1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PPT-002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" y="0"/>
            <a:ext cx="9144001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GIF"/><Relationship Id="rId1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jpeg"/><Relationship Id="rId8" Type="http://schemas.openxmlformats.org/officeDocument/2006/relationships/image" Target="../media/image17.jpeg"/><Relationship Id="rId7" Type="http://schemas.openxmlformats.org/officeDocument/2006/relationships/image" Target="../media/image16.jpeg"/><Relationship Id="rId6" Type="http://schemas.openxmlformats.org/officeDocument/2006/relationships/image" Target="../media/image15.jpeg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0" Type="http://schemas.openxmlformats.org/officeDocument/2006/relationships/slideLayout" Target="../slideLayouts/slideLayout3.xml"/><Relationship Id="rId1" Type="http://schemas.openxmlformats.org/officeDocument/2006/relationships/diagramData" Target="../diagrams/data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9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image" Target="../media/image20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7.GIF"/><Relationship Id="rId1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Pressure Tank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压力罐系统 膨胀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690" y="765810"/>
            <a:ext cx="8122616" cy="5688042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569845" y="3475355"/>
            <a:ext cx="387223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The water pressure increased in pipeline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569845" y="4090035"/>
            <a:ext cx="375793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When water pressure&gt;air pressure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w</a:t>
            </a:r>
            <a:r>
              <a:rPr lang="zh-CN" altLang="en-US">
                <a:latin typeface="Times New Roman" panose="02020603050405020304" charset="0"/>
                <a:cs typeface="Times New Roman" panose="02020603050405020304" charset="0"/>
              </a:rPr>
              <a:t>ater entering the airbag 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from pipeline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 159"/>
          <p:cNvSpPr/>
          <p:nvPr/>
        </p:nvSpPr>
        <p:spPr>
          <a:xfrm rot="5400000">
            <a:off x="2653665" y="3219450"/>
            <a:ext cx="246380" cy="264795"/>
          </a:xfrm>
          <a:custGeom>
            <a:avLst/>
            <a:gdLst>
              <a:gd name="connsiteX0" fmla="*/ 545178 w 812503"/>
              <a:gd name="connsiteY0" fmla="*/ 0 h 310097"/>
              <a:gd name="connsiteX1" fmla="*/ 812503 w 812503"/>
              <a:gd name="connsiteY1" fmla="*/ 155049 h 310097"/>
              <a:gd name="connsiteX2" fmla="*/ 545178 w 812503"/>
              <a:gd name="connsiteY2" fmla="*/ 310097 h 310097"/>
              <a:gd name="connsiteX3" fmla="*/ 545178 w 812503"/>
              <a:gd name="connsiteY3" fmla="*/ 212220 h 310097"/>
              <a:gd name="connsiteX4" fmla="*/ 0 w 812503"/>
              <a:gd name="connsiteY4" fmla="*/ 259590 h 310097"/>
              <a:gd name="connsiteX5" fmla="*/ 160832 w 812503"/>
              <a:gd name="connsiteY5" fmla="*/ 155049 h 310097"/>
              <a:gd name="connsiteX6" fmla="*/ 0 w 812503"/>
              <a:gd name="connsiteY6" fmla="*/ 50507 h 310097"/>
              <a:gd name="connsiteX7" fmla="*/ 545178 w 812503"/>
              <a:gd name="connsiteY7" fmla="*/ 97878 h 31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2503" h="310097">
                <a:moveTo>
                  <a:pt x="545178" y="0"/>
                </a:moveTo>
                <a:lnTo>
                  <a:pt x="812503" y="155049"/>
                </a:lnTo>
                <a:lnTo>
                  <a:pt x="545178" y="310097"/>
                </a:lnTo>
                <a:lnTo>
                  <a:pt x="545178" y="212220"/>
                </a:lnTo>
                <a:lnTo>
                  <a:pt x="0" y="259590"/>
                </a:lnTo>
                <a:lnTo>
                  <a:pt x="160832" y="155049"/>
                </a:lnTo>
                <a:lnTo>
                  <a:pt x="0" y="50507"/>
                </a:lnTo>
                <a:lnTo>
                  <a:pt x="545178" y="978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569845" y="4981575"/>
            <a:ext cx="269113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>
                <a:latin typeface="Times New Roman" panose="02020603050405020304" charset="0"/>
                <a:cs typeface="Times New Roman" panose="02020603050405020304" charset="0"/>
              </a:rPr>
              <a:t>The gas is compressed and </a:t>
            </a:r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zh-CN" altLang="en-US">
                <a:latin typeface="Times New Roman" panose="02020603050405020304" charset="0"/>
                <a:cs typeface="Times New Roman" panose="02020603050405020304" charset="0"/>
              </a:rPr>
              <a:t>the pressure </a:t>
            </a:r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raise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326005" y="5873115"/>
            <a:ext cx="449199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when water pressure=Pressure switch off value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327775" y="3843655"/>
            <a:ext cx="281368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</a:rPr>
              <a:t>Water sotp entering airbag</a:t>
            </a:r>
            <a:endParaRPr lang="en-US" altLang="zh-CN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2569845" y="2860675"/>
            <a:ext cx="87884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</a:rPr>
              <a:t>Tap off</a:t>
            </a:r>
            <a:endParaRPr lang="en-US" altLang="zh-CN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4" name=" 159"/>
          <p:cNvSpPr/>
          <p:nvPr/>
        </p:nvSpPr>
        <p:spPr>
          <a:xfrm rot="5400000">
            <a:off x="2653665" y="3834130"/>
            <a:ext cx="246380" cy="264795"/>
          </a:xfrm>
          <a:custGeom>
            <a:avLst/>
            <a:gdLst>
              <a:gd name="connsiteX0" fmla="*/ 545178 w 812503"/>
              <a:gd name="connsiteY0" fmla="*/ 0 h 310097"/>
              <a:gd name="connsiteX1" fmla="*/ 812503 w 812503"/>
              <a:gd name="connsiteY1" fmla="*/ 155049 h 310097"/>
              <a:gd name="connsiteX2" fmla="*/ 545178 w 812503"/>
              <a:gd name="connsiteY2" fmla="*/ 310097 h 310097"/>
              <a:gd name="connsiteX3" fmla="*/ 545178 w 812503"/>
              <a:gd name="connsiteY3" fmla="*/ 212220 h 310097"/>
              <a:gd name="connsiteX4" fmla="*/ 0 w 812503"/>
              <a:gd name="connsiteY4" fmla="*/ 259590 h 310097"/>
              <a:gd name="connsiteX5" fmla="*/ 160832 w 812503"/>
              <a:gd name="connsiteY5" fmla="*/ 155049 h 310097"/>
              <a:gd name="connsiteX6" fmla="*/ 0 w 812503"/>
              <a:gd name="connsiteY6" fmla="*/ 50507 h 310097"/>
              <a:gd name="connsiteX7" fmla="*/ 545178 w 812503"/>
              <a:gd name="connsiteY7" fmla="*/ 97878 h 31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2503" h="310097">
                <a:moveTo>
                  <a:pt x="545178" y="0"/>
                </a:moveTo>
                <a:lnTo>
                  <a:pt x="812503" y="155049"/>
                </a:lnTo>
                <a:lnTo>
                  <a:pt x="545178" y="310097"/>
                </a:lnTo>
                <a:lnTo>
                  <a:pt x="545178" y="212220"/>
                </a:lnTo>
                <a:lnTo>
                  <a:pt x="0" y="259590"/>
                </a:lnTo>
                <a:lnTo>
                  <a:pt x="160832" y="155049"/>
                </a:lnTo>
                <a:lnTo>
                  <a:pt x="0" y="50507"/>
                </a:lnTo>
                <a:lnTo>
                  <a:pt x="545178" y="978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4" name=" 159"/>
          <p:cNvSpPr/>
          <p:nvPr/>
        </p:nvSpPr>
        <p:spPr>
          <a:xfrm rot="16200000">
            <a:off x="7526655" y="4340860"/>
            <a:ext cx="246380" cy="264795"/>
          </a:xfrm>
          <a:custGeom>
            <a:avLst/>
            <a:gdLst>
              <a:gd name="connsiteX0" fmla="*/ 545178 w 812503"/>
              <a:gd name="connsiteY0" fmla="*/ 0 h 310097"/>
              <a:gd name="connsiteX1" fmla="*/ 812503 w 812503"/>
              <a:gd name="connsiteY1" fmla="*/ 155049 h 310097"/>
              <a:gd name="connsiteX2" fmla="*/ 545178 w 812503"/>
              <a:gd name="connsiteY2" fmla="*/ 310097 h 310097"/>
              <a:gd name="connsiteX3" fmla="*/ 545178 w 812503"/>
              <a:gd name="connsiteY3" fmla="*/ 212220 h 310097"/>
              <a:gd name="connsiteX4" fmla="*/ 0 w 812503"/>
              <a:gd name="connsiteY4" fmla="*/ 259590 h 310097"/>
              <a:gd name="connsiteX5" fmla="*/ 160832 w 812503"/>
              <a:gd name="connsiteY5" fmla="*/ 155049 h 310097"/>
              <a:gd name="connsiteX6" fmla="*/ 0 w 812503"/>
              <a:gd name="connsiteY6" fmla="*/ 50507 h 310097"/>
              <a:gd name="connsiteX7" fmla="*/ 545178 w 812503"/>
              <a:gd name="connsiteY7" fmla="*/ 97878 h 31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2503" h="310097">
                <a:moveTo>
                  <a:pt x="545178" y="0"/>
                </a:moveTo>
                <a:lnTo>
                  <a:pt x="812503" y="155049"/>
                </a:lnTo>
                <a:lnTo>
                  <a:pt x="545178" y="310097"/>
                </a:lnTo>
                <a:lnTo>
                  <a:pt x="545178" y="212220"/>
                </a:lnTo>
                <a:lnTo>
                  <a:pt x="0" y="259590"/>
                </a:lnTo>
                <a:lnTo>
                  <a:pt x="160832" y="155049"/>
                </a:lnTo>
                <a:lnTo>
                  <a:pt x="0" y="50507"/>
                </a:lnTo>
                <a:lnTo>
                  <a:pt x="545178" y="978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5" name=" 159"/>
          <p:cNvSpPr/>
          <p:nvPr/>
        </p:nvSpPr>
        <p:spPr>
          <a:xfrm rot="5400000">
            <a:off x="2653665" y="5617210"/>
            <a:ext cx="246380" cy="264795"/>
          </a:xfrm>
          <a:custGeom>
            <a:avLst/>
            <a:gdLst>
              <a:gd name="connsiteX0" fmla="*/ 545178 w 812503"/>
              <a:gd name="connsiteY0" fmla="*/ 0 h 310097"/>
              <a:gd name="connsiteX1" fmla="*/ 812503 w 812503"/>
              <a:gd name="connsiteY1" fmla="*/ 155049 h 310097"/>
              <a:gd name="connsiteX2" fmla="*/ 545178 w 812503"/>
              <a:gd name="connsiteY2" fmla="*/ 310097 h 310097"/>
              <a:gd name="connsiteX3" fmla="*/ 545178 w 812503"/>
              <a:gd name="connsiteY3" fmla="*/ 212220 h 310097"/>
              <a:gd name="connsiteX4" fmla="*/ 0 w 812503"/>
              <a:gd name="connsiteY4" fmla="*/ 259590 h 310097"/>
              <a:gd name="connsiteX5" fmla="*/ 160832 w 812503"/>
              <a:gd name="connsiteY5" fmla="*/ 155049 h 310097"/>
              <a:gd name="connsiteX6" fmla="*/ 0 w 812503"/>
              <a:gd name="connsiteY6" fmla="*/ 50507 h 310097"/>
              <a:gd name="connsiteX7" fmla="*/ 545178 w 812503"/>
              <a:gd name="connsiteY7" fmla="*/ 97878 h 31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2503" h="310097">
                <a:moveTo>
                  <a:pt x="545178" y="0"/>
                </a:moveTo>
                <a:lnTo>
                  <a:pt x="812503" y="155049"/>
                </a:lnTo>
                <a:lnTo>
                  <a:pt x="545178" y="310097"/>
                </a:lnTo>
                <a:lnTo>
                  <a:pt x="545178" y="212220"/>
                </a:lnTo>
                <a:lnTo>
                  <a:pt x="0" y="259590"/>
                </a:lnTo>
                <a:lnTo>
                  <a:pt x="160832" y="155049"/>
                </a:lnTo>
                <a:lnTo>
                  <a:pt x="0" y="50507"/>
                </a:lnTo>
                <a:lnTo>
                  <a:pt x="545178" y="978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6" name=" 159"/>
          <p:cNvSpPr/>
          <p:nvPr/>
        </p:nvSpPr>
        <p:spPr>
          <a:xfrm rot="5400000">
            <a:off x="2653665" y="4725670"/>
            <a:ext cx="246380" cy="264795"/>
          </a:xfrm>
          <a:custGeom>
            <a:avLst/>
            <a:gdLst>
              <a:gd name="connsiteX0" fmla="*/ 545178 w 812503"/>
              <a:gd name="connsiteY0" fmla="*/ 0 h 310097"/>
              <a:gd name="connsiteX1" fmla="*/ 812503 w 812503"/>
              <a:gd name="connsiteY1" fmla="*/ 155049 h 310097"/>
              <a:gd name="connsiteX2" fmla="*/ 545178 w 812503"/>
              <a:gd name="connsiteY2" fmla="*/ 310097 h 310097"/>
              <a:gd name="connsiteX3" fmla="*/ 545178 w 812503"/>
              <a:gd name="connsiteY3" fmla="*/ 212220 h 310097"/>
              <a:gd name="connsiteX4" fmla="*/ 0 w 812503"/>
              <a:gd name="connsiteY4" fmla="*/ 259590 h 310097"/>
              <a:gd name="connsiteX5" fmla="*/ 160832 w 812503"/>
              <a:gd name="connsiteY5" fmla="*/ 155049 h 310097"/>
              <a:gd name="connsiteX6" fmla="*/ 0 w 812503"/>
              <a:gd name="connsiteY6" fmla="*/ 50507 h 310097"/>
              <a:gd name="connsiteX7" fmla="*/ 545178 w 812503"/>
              <a:gd name="connsiteY7" fmla="*/ 97878 h 31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2503" h="310097">
                <a:moveTo>
                  <a:pt x="545178" y="0"/>
                </a:moveTo>
                <a:lnTo>
                  <a:pt x="812503" y="155049"/>
                </a:lnTo>
                <a:lnTo>
                  <a:pt x="545178" y="310097"/>
                </a:lnTo>
                <a:lnTo>
                  <a:pt x="545178" y="212220"/>
                </a:lnTo>
                <a:lnTo>
                  <a:pt x="0" y="259590"/>
                </a:lnTo>
                <a:lnTo>
                  <a:pt x="160832" y="155049"/>
                </a:lnTo>
                <a:lnTo>
                  <a:pt x="0" y="50507"/>
                </a:lnTo>
                <a:lnTo>
                  <a:pt x="545178" y="978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6684645" y="5386070"/>
            <a:ext cx="193103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Pressure switch off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8" name=" 159"/>
          <p:cNvSpPr/>
          <p:nvPr/>
        </p:nvSpPr>
        <p:spPr>
          <a:xfrm rot="16200000">
            <a:off x="7526655" y="5130165"/>
            <a:ext cx="246380" cy="264795"/>
          </a:xfrm>
          <a:custGeom>
            <a:avLst/>
            <a:gdLst>
              <a:gd name="connsiteX0" fmla="*/ 545178 w 812503"/>
              <a:gd name="connsiteY0" fmla="*/ 0 h 310097"/>
              <a:gd name="connsiteX1" fmla="*/ 812503 w 812503"/>
              <a:gd name="connsiteY1" fmla="*/ 155049 h 310097"/>
              <a:gd name="connsiteX2" fmla="*/ 545178 w 812503"/>
              <a:gd name="connsiteY2" fmla="*/ 310097 h 310097"/>
              <a:gd name="connsiteX3" fmla="*/ 545178 w 812503"/>
              <a:gd name="connsiteY3" fmla="*/ 212220 h 310097"/>
              <a:gd name="connsiteX4" fmla="*/ 0 w 812503"/>
              <a:gd name="connsiteY4" fmla="*/ 259590 h 310097"/>
              <a:gd name="connsiteX5" fmla="*/ 160832 w 812503"/>
              <a:gd name="connsiteY5" fmla="*/ 155049 h 310097"/>
              <a:gd name="connsiteX6" fmla="*/ 0 w 812503"/>
              <a:gd name="connsiteY6" fmla="*/ 50507 h 310097"/>
              <a:gd name="connsiteX7" fmla="*/ 545178 w 812503"/>
              <a:gd name="connsiteY7" fmla="*/ 97878 h 31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2503" h="310097">
                <a:moveTo>
                  <a:pt x="545178" y="0"/>
                </a:moveTo>
                <a:lnTo>
                  <a:pt x="812503" y="155049"/>
                </a:lnTo>
                <a:lnTo>
                  <a:pt x="545178" y="310097"/>
                </a:lnTo>
                <a:lnTo>
                  <a:pt x="545178" y="212220"/>
                </a:lnTo>
                <a:lnTo>
                  <a:pt x="0" y="259590"/>
                </a:lnTo>
                <a:lnTo>
                  <a:pt x="160832" y="155049"/>
                </a:lnTo>
                <a:lnTo>
                  <a:pt x="0" y="50507"/>
                </a:lnTo>
                <a:lnTo>
                  <a:pt x="545178" y="978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9" name=" 159"/>
          <p:cNvSpPr/>
          <p:nvPr/>
        </p:nvSpPr>
        <p:spPr>
          <a:xfrm rot="18180000">
            <a:off x="6882765" y="5797550"/>
            <a:ext cx="246380" cy="264795"/>
          </a:xfrm>
          <a:custGeom>
            <a:avLst/>
            <a:gdLst>
              <a:gd name="connsiteX0" fmla="*/ 545178 w 812503"/>
              <a:gd name="connsiteY0" fmla="*/ 0 h 310097"/>
              <a:gd name="connsiteX1" fmla="*/ 812503 w 812503"/>
              <a:gd name="connsiteY1" fmla="*/ 155049 h 310097"/>
              <a:gd name="connsiteX2" fmla="*/ 545178 w 812503"/>
              <a:gd name="connsiteY2" fmla="*/ 310097 h 310097"/>
              <a:gd name="connsiteX3" fmla="*/ 545178 w 812503"/>
              <a:gd name="connsiteY3" fmla="*/ 212220 h 310097"/>
              <a:gd name="connsiteX4" fmla="*/ 0 w 812503"/>
              <a:gd name="connsiteY4" fmla="*/ 259590 h 310097"/>
              <a:gd name="connsiteX5" fmla="*/ 160832 w 812503"/>
              <a:gd name="connsiteY5" fmla="*/ 155049 h 310097"/>
              <a:gd name="connsiteX6" fmla="*/ 0 w 812503"/>
              <a:gd name="connsiteY6" fmla="*/ 50507 h 310097"/>
              <a:gd name="connsiteX7" fmla="*/ 545178 w 812503"/>
              <a:gd name="connsiteY7" fmla="*/ 97878 h 31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2503" h="310097">
                <a:moveTo>
                  <a:pt x="545178" y="0"/>
                </a:moveTo>
                <a:lnTo>
                  <a:pt x="812503" y="155049"/>
                </a:lnTo>
                <a:lnTo>
                  <a:pt x="545178" y="310097"/>
                </a:lnTo>
                <a:lnTo>
                  <a:pt x="545178" y="212220"/>
                </a:lnTo>
                <a:lnTo>
                  <a:pt x="0" y="259590"/>
                </a:lnTo>
                <a:lnTo>
                  <a:pt x="160832" y="155049"/>
                </a:lnTo>
                <a:lnTo>
                  <a:pt x="0" y="50507"/>
                </a:lnTo>
                <a:lnTo>
                  <a:pt x="545178" y="978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7183755" y="4735195"/>
            <a:ext cx="115443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Pump stop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1" name="图片 10" descr="压力罐进水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9760" y="2860675"/>
            <a:ext cx="3417570" cy="341693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4" name="直接连接符 3"/>
          <p:cNvCxnSpPr/>
          <p:nvPr/>
        </p:nvCxnSpPr>
        <p:spPr>
          <a:xfrm>
            <a:off x="1887220" y="2281555"/>
            <a:ext cx="170815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3595370" y="1936750"/>
            <a:ext cx="245491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6037580" y="2281555"/>
            <a:ext cx="216725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 flipH="1">
            <a:off x="3598545" y="1951355"/>
            <a:ext cx="5715" cy="314960"/>
          </a:xfrm>
          <a:prstGeom prst="line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 flipH="1">
            <a:off x="6019800" y="1966595"/>
            <a:ext cx="5715" cy="314960"/>
          </a:xfrm>
          <a:prstGeom prst="line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1896110" y="3342005"/>
            <a:ext cx="170815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4175125" y="3778250"/>
            <a:ext cx="185229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6509385" y="3345815"/>
            <a:ext cx="168148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3602355" y="3333115"/>
            <a:ext cx="572135" cy="4451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V="1">
            <a:off x="6046470" y="3345815"/>
            <a:ext cx="504190" cy="4324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1896110" y="5013960"/>
            <a:ext cx="226631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4175125" y="4669155"/>
            <a:ext cx="233426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6505575" y="5013960"/>
            <a:ext cx="170815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H="1">
            <a:off x="4168775" y="4669155"/>
            <a:ext cx="5715" cy="314960"/>
          </a:xfrm>
          <a:prstGeom prst="line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H="1">
            <a:off x="6499860" y="4699000"/>
            <a:ext cx="5715" cy="314960"/>
          </a:xfrm>
          <a:prstGeom prst="line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361950" y="1966595"/>
            <a:ext cx="50482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/>
              <a:t>Tap</a:t>
            </a:r>
            <a:endParaRPr lang="en-US" altLang="zh-CN"/>
          </a:p>
        </p:txBody>
      </p:sp>
      <p:sp>
        <p:nvSpPr>
          <p:cNvPr id="22" name="文本框 21"/>
          <p:cNvSpPr txBox="1"/>
          <p:nvPr/>
        </p:nvSpPr>
        <p:spPr>
          <a:xfrm>
            <a:off x="361950" y="4829810"/>
            <a:ext cx="162687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/>
              <a:t>Pressure switch</a:t>
            </a:r>
            <a:endParaRPr lang="en-US" altLang="zh-CN"/>
          </a:p>
        </p:txBody>
      </p:sp>
      <p:sp>
        <p:nvSpPr>
          <p:cNvPr id="23" name="文本框 22"/>
          <p:cNvSpPr txBox="1"/>
          <p:nvPr/>
        </p:nvSpPr>
        <p:spPr>
          <a:xfrm>
            <a:off x="361950" y="3157855"/>
            <a:ext cx="143954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/>
              <a:t>Pressure tank</a:t>
            </a:r>
            <a:endParaRPr lang="en-US" altLang="zh-CN"/>
          </a:p>
        </p:txBody>
      </p:sp>
      <p:sp>
        <p:nvSpPr>
          <p:cNvPr id="24" name="文本框 23"/>
          <p:cNvSpPr txBox="1"/>
          <p:nvPr/>
        </p:nvSpPr>
        <p:spPr>
          <a:xfrm>
            <a:off x="4879340" y="1568450"/>
            <a:ext cx="48133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/>
              <a:t>ON</a:t>
            </a:r>
            <a:endParaRPr lang="en-US" altLang="zh-CN"/>
          </a:p>
        </p:txBody>
      </p:sp>
      <p:sp>
        <p:nvSpPr>
          <p:cNvPr id="25" name="文本框 24"/>
          <p:cNvSpPr txBox="1"/>
          <p:nvPr/>
        </p:nvSpPr>
        <p:spPr>
          <a:xfrm>
            <a:off x="2340610" y="1939925"/>
            <a:ext cx="5435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/>
              <a:t>OFF</a:t>
            </a:r>
            <a:endParaRPr lang="en-US" altLang="zh-CN"/>
          </a:p>
        </p:txBody>
      </p:sp>
      <p:sp>
        <p:nvSpPr>
          <p:cNvPr id="26" name="文本框 25"/>
          <p:cNvSpPr txBox="1"/>
          <p:nvPr/>
        </p:nvSpPr>
        <p:spPr>
          <a:xfrm>
            <a:off x="6873875" y="1951355"/>
            <a:ext cx="5435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/>
              <a:t>OFF</a:t>
            </a:r>
            <a:endParaRPr lang="en-US" altLang="zh-CN"/>
          </a:p>
        </p:txBody>
      </p:sp>
      <p:sp>
        <p:nvSpPr>
          <p:cNvPr id="27" name="文本框 26"/>
          <p:cNvSpPr txBox="1"/>
          <p:nvPr/>
        </p:nvSpPr>
        <p:spPr>
          <a:xfrm>
            <a:off x="2469515" y="4699000"/>
            <a:ext cx="5435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/>
              <a:t>OFF</a:t>
            </a:r>
            <a:endParaRPr lang="en-US" altLang="zh-CN"/>
          </a:p>
        </p:txBody>
      </p:sp>
      <p:sp>
        <p:nvSpPr>
          <p:cNvPr id="28" name="文本框 27"/>
          <p:cNvSpPr txBox="1"/>
          <p:nvPr/>
        </p:nvSpPr>
        <p:spPr>
          <a:xfrm>
            <a:off x="6873875" y="4672330"/>
            <a:ext cx="5435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/>
              <a:t>OFF</a:t>
            </a:r>
            <a:endParaRPr lang="en-US" altLang="zh-CN"/>
          </a:p>
        </p:txBody>
      </p:sp>
      <p:sp>
        <p:nvSpPr>
          <p:cNvPr id="29" name="文本框 28"/>
          <p:cNvSpPr txBox="1"/>
          <p:nvPr/>
        </p:nvSpPr>
        <p:spPr>
          <a:xfrm>
            <a:off x="4879340" y="4330700"/>
            <a:ext cx="48133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/>
              <a:t>ON</a:t>
            </a:r>
            <a:endParaRPr lang="en-US" altLang="zh-CN"/>
          </a:p>
        </p:txBody>
      </p:sp>
      <p:sp>
        <p:nvSpPr>
          <p:cNvPr id="30" name="文本框 29"/>
          <p:cNvSpPr txBox="1"/>
          <p:nvPr/>
        </p:nvSpPr>
        <p:spPr>
          <a:xfrm>
            <a:off x="2386965" y="2964815"/>
            <a:ext cx="62611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/>
              <a:t>FULL</a:t>
            </a:r>
            <a:endParaRPr lang="en-US" altLang="zh-CN"/>
          </a:p>
        </p:txBody>
      </p:sp>
      <p:sp>
        <p:nvSpPr>
          <p:cNvPr id="31" name="文本框 30"/>
          <p:cNvSpPr txBox="1"/>
          <p:nvPr/>
        </p:nvSpPr>
        <p:spPr>
          <a:xfrm>
            <a:off x="6873875" y="2964815"/>
            <a:ext cx="62611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/>
              <a:t>FULL</a:t>
            </a:r>
            <a:endParaRPr lang="en-US" altLang="zh-CN"/>
          </a:p>
        </p:txBody>
      </p:sp>
      <p:sp>
        <p:nvSpPr>
          <p:cNvPr id="32" name="文本框 31"/>
          <p:cNvSpPr txBox="1"/>
          <p:nvPr/>
        </p:nvSpPr>
        <p:spPr>
          <a:xfrm>
            <a:off x="3604260" y="3371215"/>
            <a:ext cx="59182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/>
              <a:t>OUT</a:t>
            </a:r>
            <a:endParaRPr lang="en-US" altLang="zh-CN"/>
          </a:p>
        </p:txBody>
      </p:sp>
      <p:sp>
        <p:nvSpPr>
          <p:cNvPr id="33" name="文本框 32"/>
          <p:cNvSpPr txBox="1"/>
          <p:nvPr/>
        </p:nvSpPr>
        <p:spPr>
          <a:xfrm>
            <a:off x="5873750" y="3371215"/>
            <a:ext cx="38798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/>
              <a:t>IN</a:t>
            </a:r>
            <a:endParaRPr lang="en-US" altLang="zh-CN"/>
          </a:p>
        </p:txBody>
      </p:sp>
      <p:sp>
        <p:nvSpPr>
          <p:cNvPr id="34" name="文本框 33"/>
          <p:cNvSpPr txBox="1"/>
          <p:nvPr/>
        </p:nvSpPr>
        <p:spPr>
          <a:xfrm>
            <a:off x="4705350" y="3466465"/>
            <a:ext cx="82931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/>
              <a:t>EMPTY</a:t>
            </a:r>
            <a:endParaRPr lang="en-US" altLang="zh-CN"/>
          </a:p>
        </p:txBody>
      </p:sp>
      <p:sp>
        <p:nvSpPr>
          <p:cNvPr id="2" name="文本框 1"/>
          <p:cNvSpPr txBox="1"/>
          <p:nvPr/>
        </p:nvSpPr>
        <p:spPr>
          <a:xfrm>
            <a:off x="603250" y="993775"/>
            <a:ext cx="2540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Ⅳ.</a:t>
            </a:r>
            <a:r>
              <a:rPr lang="zh-CN" altLang="en-US" b="1">
                <a:latin typeface="Times New Roman" panose="02020603050405020304" charset="0"/>
                <a:cs typeface="Times New Roman" panose="02020603050405020304" charset="0"/>
              </a:rPr>
              <a:t>State diagram</a:t>
            </a:r>
            <a:endParaRPr lang="zh-CN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11150" y="1008380"/>
            <a:ext cx="708469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Ⅴ.The difference between pressure tank system and electrinical switch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67030" y="2696845"/>
            <a:ext cx="116713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Switch on: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左大括号 5"/>
          <p:cNvSpPr/>
          <p:nvPr/>
        </p:nvSpPr>
        <p:spPr>
          <a:xfrm>
            <a:off x="1454785" y="2367280"/>
            <a:ext cx="173990" cy="102743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687195" y="2367280"/>
            <a:ext cx="40830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P:Water pressure &lt; Set switch on pressure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87195" y="3026410"/>
            <a:ext cx="4905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E:</a:t>
            </a:r>
            <a:r>
              <a:rPr lang="en-US" altLang="zh-CN">
                <a:latin typeface="Times New Roman" panose="02020603050405020304" charset="0"/>
                <a:cs typeface="Times New Roman" panose="02020603050405020304" charset="0"/>
                <a:sym typeface="+mn-ea"/>
              </a:rPr>
              <a:t>Water pressure &lt; Set switch on pressure +</a:t>
            </a:r>
            <a:r>
              <a:rPr lang="en-US" altLang="zh-CN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Flow</a:t>
            </a:r>
            <a:endParaRPr lang="en-US" altLang="zh-CN">
              <a:solidFill>
                <a:schemeClr val="accent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80060" y="4461510"/>
            <a:ext cx="105537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Function: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左大括号 9"/>
          <p:cNvSpPr/>
          <p:nvPr/>
        </p:nvSpPr>
        <p:spPr>
          <a:xfrm>
            <a:off x="1455420" y="4131945"/>
            <a:ext cx="173990" cy="102743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687830" y="4131945"/>
            <a:ext cx="708342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P:Automatic start-stop+</a:t>
            </a:r>
            <a:r>
              <a:rPr lang="en-US" altLang="zh-CN">
                <a:solidFill>
                  <a:schemeClr val="accent6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Steady pressure</a:t>
            </a:r>
            <a:r>
              <a:rPr lang="en-US" altLang="zh-CN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+</a:t>
            </a:r>
            <a:r>
              <a:rPr lang="en-US" altLang="zh-CN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Storage water</a:t>
            </a:r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+</a:t>
            </a:r>
            <a:r>
              <a:rPr lang="en-US" altLang="zh-CN">
                <a:solidFill>
                  <a:schemeClr val="accent2"/>
                </a:solidFill>
                <a:latin typeface="Times New Roman" panose="02020603050405020304" charset="0"/>
                <a:cs typeface="Times New Roman" panose="02020603050405020304" charset="0"/>
              </a:rPr>
              <a:t>Extand pump's life</a:t>
            </a:r>
            <a:endParaRPr lang="en-US" altLang="zh-CN">
              <a:solidFill>
                <a:schemeClr val="accent2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687830" y="4791075"/>
            <a:ext cx="49047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E:Automatic s</a:t>
            </a:r>
            <a:r>
              <a:rPr lang="en-US" altLang="zh-CN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tart-stop+</a:t>
            </a:r>
            <a:r>
              <a:rPr lang="en-US" altLang="zh-CN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Dry-run protection</a:t>
            </a:r>
            <a:endParaRPr lang="en-US" altLang="zh-CN">
              <a:solidFill>
                <a:schemeClr val="accent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3" name="直接连接符 2"/>
          <p:cNvCxnSpPr/>
          <p:nvPr/>
        </p:nvCxnSpPr>
        <p:spPr>
          <a:xfrm>
            <a:off x="4041775" y="4572000"/>
            <a:ext cx="414020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4808220" y="4942205"/>
            <a:ext cx="414020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椭圆 8"/>
          <p:cNvSpPr/>
          <p:nvPr/>
        </p:nvSpPr>
        <p:spPr>
          <a:xfrm>
            <a:off x="3895090" y="4394835"/>
            <a:ext cx="369570" cy="354330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8685530" y="4765040"/>
            <a:ext cx="369570" cy="354330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/>
            <a:endParaRPr lang="zh-CN" altLang="en-US">
              <a:sym typeface="+mn-ea"/>
            </a:endParaRPr>
          </a:p>
        </p:txBody>
      </p:sp>
      <p:pic>
        <p:nvPicPr>
          <p:cNvPr id="2" name="图片 1" descr="IMG_20181105_133724 (2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685" y="1407160"/>
            <a:ext cx="3124835" cy="416750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图示 2"/>
          <p:cNvGraphicFramePr/>
          <p:nvPr/>
        </p:nvGraphicFramePr>
        <p:xfrm>
          <a:off x="255905" y="4489450"/>
          <a:ext cx="8722995" cy="2247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368300" y="1003300"/>
            <a:ext cx="853821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Ⅳ</a:t>
            </a:r>
            <a:r>
              <a:rPr lang="en-US" b="1" dirty="0">
                <a:latin typeface="Times New Roman" panose="02020603050405020304" charset="0"/>
                <a:cs typeface="Times New Roman" panose="02020603050405020304" charset="0"/>
              </a:rPr>
              <a:t>.Q:</a:t>
            </a:r>
            <a:r>
              <a:rPr b="1" dirty="0">
                <a:latin typeface="Times New Roman" panose="02020603050405020304" charset="0"/>
                <a:cs typeface="Times New Roman" panose="02020603050405020304" charset="0"/>
              </a:rPr>
              <a:t>Where are the different types of pressure tanks used and how they are installed?</a:t>
            </a:r>
            <a:endParaRPr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026" name="Picture 2" descr="C:\Users\yangkaixing\Desktop\IMG_20181105_13372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9552" y="2204864"/>
            <a:ext cx="1648926" cy="2198568"/>
          </a:xfrm>
          <a:prstGeom prst="rect">
            <a:avLst/>
          </a:prstGeom>
          <a:noFill/>
        </p:spPr>
      </p:pic>
      <p:pic>
        <p:nvPicPr>
          <p:cNvPr id="1027" name="Picture 3" descr="C:\Users\yangkaixing\Desktop\IMG_20181105_133756.jpg"/>
          <p:cNvPicPr preferRelativeResize="0"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4788024" y="1988840"/>
            <a:ext cx="1998222" cy="2664296"/>
          </a:xfrm>
          <a:prstGeom prst="rect">
            <a:avLst/>
          </a:prstGeom>
          <a:noFill/>
        </p:spPr>
      </p:pic>
      <p:pic>
        <p:nvPicPr>
          <p:cNvPr id="1028" name="Picture 4" descr="C:\Users\yangkaixing\Desktop\IMG_20181105_134118__01.jpg"/>
          <p:cNvPicPr preferRelativeResize="0"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2555776" y="2276872"/>
            <a:ext cx="2161963" cy="2094930"/>
          </a:xfrm>
          <a:prstGeom prst="rect">
            <a:avLst/>
          </a:prstGeom>
          <a:noFill/>
        </p:spPr>
      </p:pic>
      <p:pic>
        <p:nvPicPr>
          <p:cNvPr id="1029" name="Picture 5" descr="C:\Users\yangkaixing\Desktop\IMG_20181105_133840.jpg"/>
          <p:cNvPicPr preferRelativeResize="0"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164288" y="2060848"/>
            <a:ext cx="1606766" cy="251988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69995" y="5013176"/>
            <a:ext cx="139573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cs typeface="Times New Roman" panose="02020603050405020304" charset="0"/>
              </a:rPr>
              <a:t>CT-</a:t>
            </a:r>
            <a:endParaRPr lang="en-US" altLang="zh-CN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altLang="zh-CN" dirty="0" smtClean="0">
                <a:latin typeface="Times New Roman" panose="02020603050405020304" charset="0"/>
                <a:cs typeface="Times New Roman" panose="02020603050405020304" charset="0"/>
              </a:rPr>
              <a:t>Horizontal </a:t>
            </a:r>
            <a:endParaRPr lang="en-US" altLang="zh-CN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altLang="zh-CN" dirty="0" smtClean="0">
                <a:latin typeface="Times New Roman" panose="02020603050405020304" charset="0"/>
                <a:cs typeface="Times New Roman" panose="02020603050405020304" charset="0"/>
              </a:rPr>
              <a:t>pressure tank</a:t>
            </a:r>
            <a:endParaRPr lang="zh-CN" altLang="en-US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78894" y="5013176"/>
            <a:ext cx="14528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cs typeface="Times New Roman" panose="02020603050405020304" charset="0"/>
              </a:rPr>
              <a:t>VT-</a:t>
            </a:r>
            <a:endParaRPr lang="en-US" altLang="zh-CN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altLang="zh-CN" dirty="0" smtClean="0">
                <a:latin typeface="Times New Roman" panose="02020603050405020304" charset="0"/>
                <a:cs typeface="Times New Roman" panose="02020603050405020304" charset="0"/>
              </a:rPr>
              <a:t>Vertical</a:t>
            </a:r>
            <a:endParaRPr lang="en-US" altLang="zh-CN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altLang="zh-CN" dirty="0" smtClean="0">
                <a:latin typeface="Times New Roman" panose="02020603050405020304" charset="0"/>
                <a:cs typeface="Times New Roman" panose="02020603050405020304" charset="0"/>
              </a:rPr>
              <a:t> pressure tank</a:t>
            </a:r>
            <a:endParaRPr lang="zh-CN" altLang="en-US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78508" y="5013176"/>
            <a:ext cx="139573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cs typeface="Times New Roman" panose="02020603050405020304" charset="0"/>
              </a:rPr>
              <a:t>ST-</a:t>
            </a:r>
            <a:endParaRPr lang="en-US" altLang="zh-CN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altLang="zh-CN" dirty="0" smtClean="0">
                <a:latin typeface="Times New Roman" panose="02020603050405020304" charset="0"/>
                <a:cs typeface="Times New Roman" panose="02020603050405020304" charset="0"/>
              </a:rPr>
              <a:t>Vertical flat </a:t>
            </a:r>
            <a:endParaRPr lang="en-US" altLang="zh-CN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altLang="zh-CN" dirty="0" smtClean="0">
                <a:latin typeface="Times New Roman" panose="02020603050405020304" charset="0"/>
                <a:cs typeface="Times New Roman" panose="02020603050405020304" charset="0"/>
              </a:rPr>
              <a:t>pressure tank</a:t>
            </a:r>
            <a:endParaRPr lang="zh-CN" altLang="en-US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11222" y="5013176"/>
            <a:ext cx="171323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cs typeface="Times New Roman" panose="02020603050405020304" charset="0"/>
              </a:rPr>
              <a:t>FT-</a:t>
            </a:r>
            <a:endParaRPr lang="en-US" altLang="zh-CN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altLang="zh-CN" dirty="0" smtClean="0">
                <a:latin typeface="Times New Roman" panose="02020603050405020304" charset="0"/>
                <a:cs typeface="Times New Roman" panose="02020603050405020304" charset="0"/>
              </a:rPr>
              <a:t>Vertical pressure</a:t>
            </a:r>
            <a:endParaRPr lang="en-US" altLang="zh-CN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altLang="zh-CN" dirty="0" smtClean="0">
                <a:latin typeface="Times New Roman" panose="02020603050405020304" charset="0"/>
                <a:cs typeface="Times New Roman" panose="02020603050405020304" charset="0"/>
              </a:rPr>
              <a:t> tank with foot</a:t>
            </a:r>
            <a:endParaRPr lang="en-US" altLang="zh-CN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endParaRPr lang="zh-CN" altLang="en-US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矩形 8"/>
          <p:cNvSpPr/>
          <p:nvPr/>
        </p:nvSpPr>
        <p:spPr>
          <a:xfrm>
            <a:off x="827405" y="2699385"/>
            <a:ext cx="6439535" cy="21602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527685" y="1130300"/>
            <a:ext cx="416814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Ⅷ.How to select the right pressure tank?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27405" y="2159000"/>
            <a:ext cx="5068570" cy="3683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V=K</a:t>
            </a:r>
            <a:r>
              <a:rPr lang="zh-CN" altLang="en-US">
                <a:latin typeface="Times New Roman" panose="02020603050405020304" charset="0"/>
                <a:cs typeface="Times New Roman" panose="02020603050405020304" charset="0"/>
              </a:rPr>
              <a:t>×</a:t>
            </a:r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A</a:t>
            </a:r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max</a:t>
            </a:r>
            <a:r>
              <a:rPr lang="zh-CN" altLang="en-US">
                <a:latin typeface="Times New Roman" panose="02020603050405020304" charset="0"/>
                <a:cs typeface="Times New Roman" panose="02020603050405020304" charset="0"/>
              </a:rPr>
              <a:t>×（</a:t>
            </a:r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P</a:t>
            </a:r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max</a:t>
            </a:r>
            <a:r>
              <a:rPr lang="zh-CN" altLang="en-US">
                <a:latin typeface="Times New Roman" panose="02020603050405020304" charset="0"/>
                <a:cs typeface="Times New Roman" panose="02020603050405020304" charset="0"/>
              </a:rPr>
              <a:t>×</a:t>
            </a:r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P</a:t>
            </a:r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min</a:t>
            </a:r>
            <a:r>
              <a:rPr lang="zh-CN" altLang="en-US">
                <a:latin typeface="Times New Roman" panose="02020603050405020304" charset="0"/>
                <a:cs typeface="Times New Roman" panose="02020603050405020304" charset="0"/>
              </a:rPr>
              <a:t>）</a:t>
            </a:r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/[(P</a:t>
            </a:r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max</a:t>
            </a:r>
            <a:r>
              <a:rPr lang="zh-CN" altLang="en-US" sz="1400">
                <a:latin typeface="Times New Roman" panose="02020603050405020304" charset="0"/>
                <a:cs typeface="Times New Roman" panose="02020603050405020304" charset="0"/>
              </a:rPr>
              <a:t>－</a:t>
            </a:r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P</a:t>
            </a:r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min</a:t>
            </a:r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)</a:t>
            </a:r>
            <a:r>
              <a:rPr lang="zh-CN" altLang="en-US">
                <a:latin typeface="Times New Roman" panose="02020603050405020304" charset="0"/>
                <a:cs typeface="Times New Roman" panose="02020603050405020304" charset="0"/>
              </a:rPr>
              <a:t>×</a:t>
            </a:r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P</a:t>
            </a:r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pro</a:t>
            </a:r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]</a:t>
            </a:r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15035" y="2762885"/>
            <a:ext cx="562800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V:Pressure tank volume          A</a:t>
            </a:r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</a:rPr>
              <a:t>max</a:t>
            </a:r>
            <a:r>
              <a:rPr lang="zh-CN" altLang="en-US">
                <a:latin typeface="Times New Roman" panose="02020603050405020304" charset="0"/>
                <a:cs typeface="Times New Roman" panose="02020603050405020304" charset="0"/>
              </a:rPr>
              <a:t>：Maximum pump flow</a:t>
            </a:r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K:Pump operating coefficient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39165" y="3408045"/>
            <a:ext cx="4093845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P</a:t>
            </a:r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max</a:t>
            </a:r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:Pipe water pressure when the switch is off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39165" y="3897630"/>
            <a:ext cx="4034155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P</a:t>
            </a:r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min</a:t>
            </a:r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:</a:t>
            </a:r>
            <a:r>
              <a:rPr lang="zh-CN" altLang="en-US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Pipe water pressure when the switch is on</a:t>
            </a:r>
            <a:endParaRPr lang="zh-CN" altLang="en-US" sz="16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l"/>
            <a:endParaRPr lang="en-US" altLang="zh-CN" sz="16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l"/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P</a:t>
            </a:r>
            <a:r>
              <a:rPr lang="en-US" altLang="zh-CN" sz="1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pro</a:t>
            </a:r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:Pressure tank preflush pressure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graphicFrame>
        <p:nvGraphicFramePr>
          <p:cNvPr id="7" name="表格 6"/>
          <p:cNvGraphicFramePr/>
          <p:nvPr/>
        </p:nvGraphicFramePr>
        <p:xfrm>
          <a:off x="840740" y="5123180"/>
          <a:ext cx="6425565" cy="114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4740"/>
                <a:gridCol w="1066165"/>
                <a:gridCol w="1066165"/>
                <a:gridCol w="1066165"/>
                <a:gridCol w="1066165"/>
                <a:gridCol w="1066165"/>
              </a:tblGrid>
              <a:tr h="381000">
                <a:tc gridSpan="6"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Times New Roman" panose="02020603050405020304" charset="0"/>
                          <a:cs typeface="Times New Roman" panose="02020603050405020304" charset="0"/>
                        </a:rPr>
                        <a:t>The value of K at different power pumps</a:t>
                      </a:r>
                      <a:endParaRPr lang="en-US" altLang="zh-CN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latin typeface="Times New Roman" panose="02020603050405020304" charset="0"/>
                          <a:cs typeface="Times New Roman" panose="02020603050405020304" charset="0"/>
                        </a:rPr>
                        <a:t>P(HP)</a:t>
                      </a:r>
                      <a:endParaRPr lang="en-US" altLang="zh-CN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latin typeface="Times New Roman" panose="02020603050405020304" charset="0"/>
                          <a:cs typeface="Times New Roman" panose="02020603050405020304" charset="0"/>
                        </a:rPr>
                        <a:t>1-2</a:t>
                      </a:r>
                      <a:endParaRPr lang="en-US" altLang="zh-CN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latin typeface="Times New Roman" panose="02020603050405020304" charset="0"/>
                          <a:cs typeface="Times New Roman" panose="02020603050405020304" charset="0"/>
                        </a:rPr>
                        <a:t>2-4</a:t>
                      </a:r>
                      <a:endParaRPr lang="en-US" altLang="zh-CN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latin typeface="Times New Roman" panose="02020603050405020304" charset="0"/>
                          <a:cs typeface="Times New Roman" panose="02020603050405020304" charset="0"/>
                        </a:rPr>
                        <a:t>5-8</a:t>
                      </a:r>
                      <a:endParaRPr lang="en-US" altLang="zh-CN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latin typeface="Times New Roman" panose="02020603050405020304" charset="0"/>
                          <a:cs typeface="Times New Roman" panose="02020603050405020304" charset="0"/>
                        </a:rPr>
                        <a:t>9-12</a:t>
                      </a:r>
                      <a:endParaRPr lang="en-US" altLang="zh-CN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latin typeface="Times New Roman" panose="02020603050405020304" charset="0"/>
                          <a:cs typeface="Times New Roman" panose="02020603050405020304" charset="0"/>
                        </a:rPr>
                        <a:t>&gt;12</a:t>
                      </a:r>
                      <a:endParaRPr lang="en-US" altLang="zh-CN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latin typeface="Times New Roman" panose="02020603050405020304" charset="0"/>
                          <a:cs typeface="Times New Roman" panose="02020603050405020304" charset="0"/>
                        </a:rPr>
                        <a:t>K</a:t>
                      </a:r>
                      <a:endParaRPr lang="en-US" altLang="zh-CN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latin typeface="Times New Roman" panose="02020603050405020304" charset="0"/>
                          <a:cs typeface="Times New Roman" panose="02020603050405020304" charset="0"/>
                        </a:rPr>
                        <a:t>0.25</a:t>
                      </a:r>
                      <a:endParaRPr lang="en-US" altLang="zh-CN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latin typeface="Times New Roman" panose="02020603050405020304" charset="0"/>
                          <a:cs typeface="Times New Roman" panose="02020603050405020304" charset="0"/>
                        </a:rPr>
                        <a:t>0.375</a:t>
                      </a:r>
                      <a:endParaRPr lang="en-US" altLang="zh-CN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latin typeface="Times New Roman" panose="02020603050405020304" charset="0"/>
                          <a:cs typeface="Times New Roman" panose="02020603050405020304" charset="0"/>
                        </a:rPr>
                        <a:t>0.625</a:t>
                      </a:r>
                      <a:endParaRPr lang="en-US" altLang="zh-CN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latin typeface="Times New Roman" panose="02020603050405020304" charset="0"/>
                          <a:cs typeface="Times New Roman" panose="02020603050405020304" charset="0"/>
                        </a:rPr>
                        <a:t>0.875</a:t>
                      </a:r>
                      <a:endParaRPr lang="en-US" altLang="zh-CN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zh-CN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7576820" y="5897880"/>
            <a:ext cx="149923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1HP=0.75KW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40740" y="1564640"/>
            <a:ext cx="166052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Sugggestio</a:t>
            </a:r>
            <a:r>
              <a:rPr lang="en-US" altLang="zh-CN"/>
              <a:t>n</a:t>
            </a:r>
            <a:r>
              <a:rPr lang="zh-CN" altLang="en-US"/>
              <a:t>：</a:t>
            </a:r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3" name="直接连接符 2"/>
          <p:cNvCxnSpPr/>
          <p:nvPr/>
        </p:nvCxnSpPr>
        <p:spPr>
          <a:xfrm>
            <a:off x="4017645" y="5789295"/>
            <a:ext cx="414020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4784090" y="6159500"/>
            <a:ext cx="414020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椭圆 8"/>
          <p:cNvSpPr/>
          <p:nvPr/>
        </p:nvSpPr>
        <p:spPr>
          <a:xfrm>
            <a:off x="3870960" y="5612130"/>
            <a:ext cx="369570" cy="354330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8661400" y="5982335"/>
            <a:ext cx="369570" cy="354330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/>
            <a:endParaRPr lang="zh-CN" altLang="en-US">
              <a:sym typeface="+mn-ea"/>
            </a:endParaRPr>
          </a:p>
        </p:txBody>
      </p:sp>
      <p:pic>
        <p:nvPicPr>
          <p:cNvPr id="22" name="图片 21" descr="6ef0000699523b031beb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0980" y="1912620"/>
            <a:ext cx="2892425" cy="253301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96850" y="908050"/>
            <a:ext cx="684339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</a:rPr>
              <a:t>Ⅰ.</a:t>
            </a:r>
            <a:r>
              <a:rPr lang="zh-CN" altLang="en-US" b="1" dirty="0">
                <a:latin typeface="Times New Roman" panose="02020603050405020304" charset="0"/>
                <a:cs typeface="Times New Roman" panose="02020603050405020304" charset="0"/>
              </a:rPr>
              <a:t>Wh</a:t>
            </a:r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</a:rPr>
              <a:t>at</a:t>
            </a:r>
            <a:r>
              <a:rPr lang="zh-CN" altLang="en-US" b="1" dirty="0">
                <a:latin typeface="Times New Roman" panose="02020603050405020304" charset="0"/>
                <a:cs typeface="Times New Roman" panose="02020603050405020304" charset="0"/>
              </a:rPr>
              <a:t> are the key parts of the pressure </a:t>
            </a:r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</a:rPr>
              <a:t>tank</a:t>
            </a:r>
            <a:r>
              <a:rPr lang="zh-CN" altLang="en-US" b="1" dirty="0">
                <a:latin typeface="Times New Roman" panose="02020603050405020304" charset="0"/>
                <a:cs typeface="Times New Roman" panose="02020603050405020304" charset="0"/>
              </a:rPr>
              <a:t>? How long is its life? </a:t>
            </a:r>
            <a:endParaRPr lang="zh-CN" altLang="en-US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zh-CN" altLang="en-US" b="1" dirty="0">
                <a:latin typeface="Times New Roman" panose="02020603050405020304" charset="0"/>
                <a:cs typeface="Times New Roman" panose="02020603050405020304" charset="0"/>
              </a:rPr>
              <a:t>What are the factors that affect life?</a:t>
            </a:r>
            <a:endParaRPr lang="zh-CN" altLang="en-US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84835" y="2291080"/>
            <a:ext cx="8058150" cy="30803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fontAlgn="auto">
              <a:lnSpc>
                <a:spcPct val="120000"/>
              </a:lnSpc>
            </a:pPr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</a:rPr>
              <a:t>Key parts</a:t>
            </a:r>
            <a:r>
              <a:rPr lang="zh-CN" altLang="en-US" b="1" dirty="0">
                <a:latin typeface="Times New Roman" panose="02020603050405020304" charset="0"/>
                <a:cs typeface="Times New Roman" panose="02020603050405020304" charset="0"/>
              </a:rPr>
              <a:t>：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Airbag, valve </a:t>
            </a:r>
            <a:r>
              <a:rPr lang="zh-CN" altLang="en-US" dirty="0" smtClean="0">
                <a:latin typeface="Times New Roman" panose="02020603050405020304" charset="0"/>
                <a:cs typeface="Times New Roman" panose="02020603050405020304" charset="0"/>
              </a:rPr>
              <a:t>core, 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tank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 body</a:t>
            </a:r>
            <a:endParaRPr lang="zh-CN" altLang="en-US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l" fontAlgn="auto">
              <a:lnSpc>
                <a:spcPct val="120000"/>
              </a:lnSpc>
            </a:pPr>
            <a:endParaRPr lang="en-US" altLang="zh-CN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l" fontAlgn="auto">
              <a:lnSpc>
                <a:spcPct val="120000"/>
              </a:lnSpc>
            </a:pPr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</a:rPr>
              <a:t>Life</a:t>
            </a:r>
            <a:r>
              <a:rPr lang="zh-CN" altLang="en-US" b="1" dirty="0">
                <a:latin typeface="Times New Roman" panose="02020603050405020304" charset="0"/>
                <a:cs typeface="Times New Roman" panose="02020603050405020304" charset="0"/>
              </a:rPr>
              <a:t>：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The garden pump has a regular durability of 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2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500h (24h continuous operation).</a:t>
            </a:r>
            <a:endParaRPr lang="zh-CN" altLang="en-US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l" fontAlgn="auto">
              <a:lnSpc>
                <a:spcPct val="120000"/>
              </a:lnSpc>
            </a:pPr>
            <a:endParaRPr lang="en-US" altLang="zh-CN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l" fontAlgn="auto">
              <a:lnSpc>
                <a:spcPct val="120000"/>
              </a:lnSpc>
            </a:pPr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</a:rPr>
              <a:t>Factors: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l" fontAlgn="auto">
              <a:lnSpc>
                <a:spcPct val="120000"/>
              </a:lnSpc>
            </a:pP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1,Corrosive media may corrode airbags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l" fontAlgn="auto">
              <a:lnSpc>
                <a:spcPct val="120000"/>
              </a:lnSpc>
            </a:pP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2,The aging of the airbag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l" fontAlgn="auto">
              <a:lnSpc>
                <a:spcPct val="120000"/>
              </a:lnSpc>
            </a:pP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3,The wear between the airbag and the tank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l" fontAlgn="auto">
              <a:lnSpc>
                <a:spcPct val="120000"/>
              </a:lnSpc>
            </a:pP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4,There may be burrs on the inner wall of the tank to damage the airbag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33375" y="956945"/>
            <a:ext cx="723900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</a:rPr>
              <a:t>Ⅱ.How does the pressure tank inflate? What are the points of attention?</a:t>
            </a:r>
            <a:endParaRPr lang="en-US" altLang="zh-CN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45465" y="1325245"/>
            <a:ext cx="745363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If the air pressure is insufficient, we will use the device to inflate and 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test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zh-CN" altLang="en-US" dirty="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ct val="200000"/>
              </a:lnSpc>
            </a:pPr>
            <a:r>
              <a:rPr lang="zh-CN" altLang="en-US" b="1" dirty="0">
                <a:latin typeface="Times New Roman" panose="02020603050405020304" charset="0"/>
                <a:cs typeface="Times New Roman" panose="02020603050405020304" charset="0"/>
              </a:rPr>
              <a:t>Equipment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: compressed air inflatable gun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,pressure gauge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ct val="200000"/>
              </a:lnSpc>
            </a:pPr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</a:rPr>
              <a:t>Attention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:1.Refer to the pressure gauge to ensure accurate air filling.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ct val="200000"/>
              </a:lnSpc>
            </a:pP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                 2.Do not damage the valve core.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图片 3" descr="压力罐充气动图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275856" y="3703891"/>
            <a:ext cx="3744416" cy="2389405"/>
          </a:xfrm>
          <a:prstGeom prst="rect">
            <a:avLst/>
          </a:prstGeom>
        </p:spPr>
      </p:pic>
      <p:pic>
        <p:nvPicPr>
          <p:cNvPr id="1026" name="Picture 2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0272" y="3677833"/>
            <a:ext cx="2132782" cy="2384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yangkaixing\Desktop\新建文件夹\IMG_20181105_133400.jpg"/>
          <p:cNvPicPr preferRelativeResize="0"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3698052"/>
            <a:ext cx="3275856" cy="23560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78815" y="1149350"/>
            <a:ext cx="62674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>
                <a:latin typeface="Times New Roman" panose="02020603050405020304" charset="0"/>
                <a:cs typeface="Times New Roman" panose="02020603050405020304" charset="0"/>
              </a:rPr>
              <a:t>TIP</a:t>
            </a:r>
            <a:r>
              <a:rPr lang="en-US" b="1"/>
              <a:t>:</a:t>
            </a:r>
            <a:endParaRPr lang="en-US" b="1"/>
          </a:p>
        </p:txBody>
      </p:sp>
      <p:sp>
        <p:nvSpPr>
          <p:cNvPr id="5" name="文本框 4"/>
          <p:cNvSpPr txBox="1"/>
          <p:nvPr/>
        </p:nvSpPr>
        <p:spPr>
          <a:xfrm>
            <a:off x="1075055" y="1856740"/>
            <a:ext cx="7122795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1.</a:t>
            </a:r>
            <a:r>
              <a:rPr lang="en-US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In LEO, most of the preflush pressure value is  equal to the starting value of the pressure switch,about 1.6bar.</a:t>
            </a:r>
            <a:endParaRPr lang="en-US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algn="l"/>
            <a:r>
              <a:rPr lang="en-US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                               </a:t>
            </a:r>
            <a:endParaRPr lang="en-US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algn="l"/>
            <a:r>
              <a:rPr lang="en-US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                                        Tank body:Iron</a:t>
            </a:r>
            <a:endParaRPr lang="en-US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algn="l"/>
            <a:r>
              <a:rPr lang="en-US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2.Standard configuration:                  Plastic pump:PA6-GF25</a:t>
            </a:r>
            <a:endParaRPr lang="en-US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algn="l"/>
            <a:r>
              <a:rPr lang="en-US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                                         Tank cap</a:t>
            </a:r>
            <a:endParaRPr lang="en-US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algn="l">
              <a:buNone/>
            </a:pPr>
            <a:r>
              <a:rPr lang="en-US" altLang="zh-CN">
                <a:sym typeface="+mn-ea"/>
              </a:rPr>
              <a:t>                                                                </a:t>
            </a:r>
            <a:r>
              <a:rPr lang="en-US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Others:ST12</a:t>
            </a:r>
            <a:endParaRPr lang="en-US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algn="l">
              <a:buNone/>
            </a:pPr>
            <a:r>
              <a:rPr lang="en-US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       </a:t>
            </a:r>
            <a:r>
              <a:rPr lang="en-US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P.S</a:t>
            </a:r>
            <a:r>
              <a:rPr lang="en-US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:Stainless steel material is available on request.</a:t>
            </a:r>
            <a:endParaRPr lang="en-US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algn="l">
              <a:buNone/>
            </a:pPr>
            <a:endParaRPr lang="en-US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algn="l">
              <a:buNone/>
            </a:pPr>
            <a:r>
              <a:rPr lang="en-US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3.Generally speaking, the tank body engraved with Leo logo, unless the customer has a request.</a:t>
            </a:r>
            <a:endParaRPr lang="en-US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algn="l">
              <a:buNone/>
            </a:pPr>
            <a:endParaRPr lang="en-US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algn="l">
              <a:buNone/>
            </a:pPr>
            <a:r>
              <a:rPr lang="en-US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4.It is not recommended that customers replace air bags by themselves.On the one hand, the sealing of gas tank cannot be guaranteed;On the other hand, the replacement cost is too high.</a:t>
            </a:r>
            <a:endParaRPr lang="en-US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algn="l">
              <a:buNone/>
            </a:pPr>
            <a:endParaRPr lang="en-US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" name="左大括号 6"/>
          <p:cNvSpPr/>
          <p:nvPr/>
        </p:nvSpPr>
        <p:spPr>
          <a:xfrm>
            <a:off x="3497580" y="2658110"/>
            <a:ext cx="92710" cy="982345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左大括号 7"/>
          <p:cNvSpPr/>
          <p:nvPr/>
        </p:nvSpPr>
        <p:spPr>
          <a:xfrm>
            <a:off x="4465320" y="3025775"/>
            <a:ext cx="76200" cy="80645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/>
            <a:endParaRPr lang="zh-CN" altLang="en-US"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6465" y="847090"/>
            <a:ext cx="1177290" cy="5478145"/>
          </a:xfrm>
          <a:prstGeom prst="rect">
            <a:avLst/>
          </a:prstGeom>
        </p:spPr>
      </p:pic>
      <p:cxnSp>
        <p:nvCxnSpPr>
          <p:cNvPr id="4" name="直接连接符 3"/>
          <p:cNvCxnSpPr/>
          <p:nvPr/>
        </p:nvCxnSpPr>
        <p:spPr>
          <a:xfrm>
            <a:off x="4041775" y="2204720"/>
            <a:ext cx="414020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4808220" y="2574925"/>
            <a:ext cx="414020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椭圆 5"/>
          <p:cNvSpPr/>
          <p:nvPr/>
        </p:nvSpPr>
        <p:spPr>
          <a:xfrm>
            <a:off x="3895090" y="2027555"/>
            <a:ext cx="369570" cy="354330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/>
            <a:endParaRPr lang="zh-CN" altLang="en-US">
              <a:sym typeface="+mn-ea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8685530" y="2397760"/>
            <a:ext cx="369570" cy="354330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/>
            <a:endParaRPr lang="zh-CN" altLang="en-US">
              <a:sym typeface="+mn-e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54635" y="1006475"/>
            <a:ext cx="731710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None/>
            </a:pPr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</a:rPr>
              <a:t>Ⅰ.</a:t>
            </a:r>
            <a:r>
              <a:rPr lang="zh-CN" altLang="en-US" b="1">
                <a:latin typeface="Times New Roman" panose="02020603050405020304" charset="0"/>
                <a:cs typeface="Times New Roman" panose="02020603050405020304" charset="0"/>
              </a:rPr>
              <a:t>What are the types of  pressure tanks currently used by our company?</a:t>
            </a:r>
            <a:endParaRPr lang="zh-CN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89890" y="5831840"/>
            <a:ext cx="6773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dirty="0" smtClean="0">
                <a:latin typeface="Times New Roman" panose="02020603050405020304" charset="0"/>
                <a:cs typeface="Times New Roman" panose="02020603050405020304" charset="0"/>
              </a:rPr>
              <a:t>Divided 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by </a:t>
            </a:r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</a:rPr>
              <a:t>colour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:</a:t>
            </a:r>
            <a:r>
              <a:rPr lang="en-US" altLang="zh-CN" dirty="0">
                <a:solidFill>
                  <a:srgbClr val="007E5D"/>
                </a:solidFill>
                <a:latin typeface="Times New Roman" panose="02020603050405020304" charset="0"/>
                <a:cs typeface="Times New Roman" panose="02020603050405020304" charset="0"/>
              </a:rPr>
              <a:t>LEO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dirty="0">
                <a:solidFill>
                  <a:srgbClr val="007E5D"/>
                </a:solidFill>
                <a:latin typeface="Times New Roman" panose="02020603050405020304" charset="0"/>
                <a:cs typeface="Times New Roman" panose="02020603050405020304" charset="0"/>
              </a:rPr>
              <a:t>colour-ODM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,other customizable colour-OEM.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670175" y="1913890"/>
            <a:ext cx="173355" cy="317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3429000" y="2200910"/>
            <a:ext cx="290830" cy="381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2969895" y="2197100"/>
            <a:ext cx="290830" cy="381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2233930" y="2193290"/>
            <a:ext cx="290830" cy="381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819150" y="2204720"/>
            <a:ext cx="290830" cy="381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348615" y="2204720"/>
            <a:ext cx="290830" cy="381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187960" y="1654175"/>
            <a:ext cx="37363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Times New Roman" panose="02020603050405020304" charset="0"/>
                <a:cs typeface="Times New Roman" panose="02020603050405020304" charset="0"/>
              </a:rPr>
              <a:t>24  V   T   T   S     G1  S </a:t>
            </a:r>
            <a:endParaRPr lang="en-US" altLang="zh-CN" sz="2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1771650" y="2216150"/>
            <a:ext cx="290830" cy="381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1309370" y="2212340"/>
            <a:ext cx="290830" cy="381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3563888" y="2492896"/>
            <a:ext cx="36004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文本框 26"/>
          <p:cNvSpPr txBox="1"/>
          <p:nvPr/>
        </p:nvSpPr>
        <p:spPr>
          <a:xfrm>
            <a:off x="4067944" y="2204864"/>
            <a:ext cx="382968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solidFill>
                  <a:srgbClr val="00B05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S</a:t>
            </a:r>
            <a:r>
              <a:rPr sz="1600" dirty="0">
                <a:solidFill>
                  <a:srgbClr val="00B05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tainless steel cover </a:t>
            </a:r>
            <a:r>
              <a:rPr sz="1600" b="1" dirty="0">
                <a:solidFill>
                  <a:srgbClr val="00B05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S </a:t>
            </a:r>
            <a:endParaRPr sz="1600" b="1" dirty="0">
              <a:solidFill>
                <a:srgbClr val="00B05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algn="l"/>
            <a:r>
              <a:rPr lang="en-US" sz="16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(</a:t>
            </a:r>
            <a:r>
              <a:rPr lang="en-US" sz="1600" dirty="0">
                <a:solidFill>
                  <a:schemeClr val="accent2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P</a:t>
            </a:r>
            <a:r>
              <a:rPr sz="1600" dirty="0">
                <a:solidFill>
                  <a:schemeClr val="accent2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lastic cover </a:t>
            </a:r>
            <a:r>
              <a:rPr sz="1600" b="1" dirty="0" smtClean="0">
                <a:solidFill>
                  <a:schemeClr val="accent2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P</a:t>
            </a:r>
            <a:r>
              <a:rPr lang="en-US" altLang="zh-CN" sz="1600" b="1" dirty="0" smtClean="0">
                <a:solidFill>
                  <a:schemeClr val="accent2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,</a:t>
            </a:r>
            <a:r>
              <a:rPr sz="1600" dirty="0" smtClean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sz="16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n-US" sz="1600" dirty="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sz="1600" dirty="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ron cover can be omitted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.</a:t>
            </a:r>
            <a:r>
              <a:rPr lang="en-US" sz="16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)</a:t>
            </a:r>
            <a:endParaRPr lang="en-US" sz="16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cxnSp>
        <p:nvCxnSpPr>
          <p:cNvPr id="29" name="直接连接符 28"/>
          <p:cNvCxnSpPr/>
          <p:nvPr/>
        </p:nvCxnSpPr>
        <p:spPr>
          <a:xfrm>
            <a:off x="3094990" y="2924810"/>
            <a:ext cx="82867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2358390" y="3284855"/>
            <a:ext cx="156527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1443355" y="4004945"/>
            <a:ext cx="248031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971600" y="4581128"/>
            <a:ext cx="295211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>
            <a:off x="467544" y="5157192"/>
            <a:ext cx="345656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>
            <a:off x="1924685" y="3644900"/>
            <a:ext cx="19989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0" name="文本框 39"/>
          <p:cNvSpPr txBox="1"/>
          <p:nvPr/>
        </p:nvSpPr>
        <p:spPr>
          <a:xfrm>
            <a:off x="4069214" y="2771150"/>
            <a:ext cx="123825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sz="16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over thread</a:t>
            </a:r>
            <a:endParaRPr lang="en-US" sz="16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4039235" y="3180080"/>
            <a:ext cx="3667125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S</a:t>
            </a:r>
            <a:r>
              <a:rPr sz="1600" dirty="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tainless steel tank S</a:t>
            </a:r>
            <a:r>
              <a:rPr sz="16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n-US" sz="16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en-US" sz="1600" dirty="0">
                <a:solidFill>
                  <a:schemeClr val="accent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sz="1600" dirty="0">
                <a:solidFill>
                  <a:schemeClr val="accent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ron can be omitted</a:t>
            </a:r>
            <a:r>
              <a:rPr lang="en-US" sz="16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)</a:t>
            </a:r>
            <a:endParaRPr lang="en-US" sz="16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4039235" y="3491865"/>
            <a:ext cx="3095625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Actual Capacity=Nominal Capacity</a:t>
            </a:r>
            <a:endParaRPr lang="en-US" sz="16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4039235" y="3851910"/>
            <a:ext cx="1273175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16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Pressure tank</a:t>
            </a:r>
            <a:endParaRPr lang="zh-CN" altLang="en-US" sz="16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3995936" y="4221088"/>
            <a:ext cx="4813935" cy="1076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Tank type</a:t>
            </a:r>
            <a:r>
              <a:rPr sz="16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:       </a:t>
            </a:r>
            <a:r>
              <a:rPr sz="1600" b="1" dirty="0">
                <a:solidFill>
                  <a:srgbClr val="007E5D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V</a:t>
            </a:r>
            <a:r>
              <a:rPr sz="1600" dirty="0">
                <a:solidFill>
                  <a:srgbClr val="007E5D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-vertical pressure </a:t>
            </a:r>
            <a:r>
              <a:rPr sz="1600" dirty="0" smtClean="0">
                <a:solidFill>
                  <a:srgbClr val="007E5D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tank</a:t>
            </a:r>
            <a:r>
              <a:rPr lang="zh-CN" altLang="en-US" sz="1600" dirty="0" smtClean="0">
                <a:solidFill>
                  <a:srgbClr val="007E5D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1600" dirty="0" smtClean="0">
                <a:solidFill>
                  <a:srgbClr val="007E5D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,</a:t>
            </a:r>
            <a:endParaRPr lang="en-US" altLang="zh-CN" sz="1600" dirty="0" smtClean="0">
              <a:solidFill>
                <a:srgbClr val="007E5D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algn="l"/>
            <a:r>
              <a:rPr lang="en-US" sz="1600" b="1" dirty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sz="1600" b="1" dirty="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C-</a:t>
            </a:r>
            <a:r>
              <a:rPr sz="1600" dirty="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horizontal pressure tank,</a:t>
            </a:r>
            <a:r>
              <a:rPr sz="16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sz="1600" b="1" dirty="0" smtClean="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S</a:t>
            </a:r>
            <a:r>
              <a:rPr sz="1600" dirty="0" smtClean="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-vertical </a:t>
            </a:r>
            <a:r>
              <a:rPr sz="1600" dirty="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flat pressure </a:t>
            </a:r>
            <a:r>
              <a:rPr sz="1600" dirty="0" smtClean="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tank</a:t>
            </a:r>
            <a:r>
              <a:rPr lang="en-US" altLang="zh-CN" sz="1600" dirty="0" smtClean="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,</a:t>
            </a:r>
            <a:endParaRPr lang="en-US" altLang="zh-CN" sz="1600" dirty="0" smtClean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algn="l"/>
            <a:r>
              <a:rPr lang="en-US" altLang="zh-CN" sz="1600" b="1" dirty="0" smtClean="0">
                <a:solidFill>
                  <a:schemeClr val="accent6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F</a:t>
            </a:r>
            <a:r>
              <a:rPr lang="en-US" altLang="zh-CN" sz="1600" dirty="0" smtClean="0">
                <a:solidFill>
                  <a:schemeClr val="accent6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-</a:t>
            </a:r>
            <a:r>
              <a:rPr lang="en-US" altLang="zh-CN" sz="1600" dirty="0" smtClean="0">
                <a:solidFill>
                  <a:schemeClr val="accent6"/>
                </a:solidFill>
                <a:latin typeface="Times New Roman" panose="02020603050405020304" charset="0"/>
                <a:cs typeface="Times New Roman" panose="02020603050405020304" charset="0"/>
              </a:rPr>
              <a:t>Vertical pressure tank with foot</a:t>
            </a:r>
            <a:r>
              <a:rPr lang="en-US" altLang="zh-CN" sz="1600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)</a:t>
            </a:r>
            <a:endParaRPr lang="en-US" altLang="zh-CN" sz="16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endParaRPr sz="16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3995936" y="5013176"/>
            <a:ext cx="208280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Normial Tank Capacity</a:t>
            </a:r>
            <a:endParaRPr lang="en-US" sz="16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cxnSp>
        <p:nvCxnSpPr>
          <p:cNvPr id="54" name="直接连接符 53"/>
          <p:cNvCxnSpPr/>
          <p:nvPr/>
        </p:nvCxnSpPr>
        <p:spPr>
          <a:xfrm flipV="1">
            <a:off x="3563888" y="2204864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/>
        </p:nvCxnSpPr>
        <p:spPr>
          <a:xfrm flipV="1">
            <a:off x="3115330" y="2193434"/>
            <a:ext cx="0" cy="720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 flipV="1">
            <a:off x="2379375" y="2204864"/>
            <a:ext cx="0" cy="10801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/>
        </p:nvCxnSpPr>
        <p:spPr>
          <a:xfrm flipV="1">
            <a:off x="1454701" y="2204864"/>
            <a:ext cx="0" cy="1800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" name="直接连接符 62"/>
          <p:cNvCxnSpPr/>
          <p:nvPr/>
        </p:nvCxnSpPr>
        <p:spPr>
          <a:xfrm flipV="1">
            <a:off x="971600" y="2204864"/>
            <a:ext cx="0" cy="237626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" name="直接连接符 63"/>
          <p:cNvCxnSpPr/>
          <p:nvPr/>
        </p:nvCxnSpPr>
        <p:spPr>
          <a:xfrm flipV="1">
            <a:off x="494214" y="2204864"/>
            <a:ext cx="0" cy="295232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 flipV="1">
            <a:off x="1916976" y="2204864"/>
            <a:ext cx="0" cy="144016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4067810" y="2788285"/>
            <a:ext cx="5001260" cy="0"/>
          </a:xfrm>
          <a:prstGeom prst="line">
            <a:avLst/>
          </a:prstGeom>
          <a:ln w="12700" cap="rnd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4069080" y="3180080"/>
            <a:ext cx="5001260" cy="0"/>
          </a:xfrm>
          <a:prstGeom prst="line">
            <a:avLst/>
          </a:prstGeom>
          <a:ln w="12700" cap="rnd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4069080" y="3517265"/>
            <a:ext cx="5001260" cy="0"/>
          </a:xfrm>
          <a:prstGeom prst="line">
            <a:avLst/>
          </a:prstGeom>
          <a:ln w="12700" cap="rnd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4069080" y="3829050"/>
            <a:ext cx="5001260" cy="0"/>
          </a:xfrm>
          <a:prstGeom prst="line">
            <a:avLst/>
          </a:prstGeom>
          <a:ln w="12700" cap="rnd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4069080" y="4220845"/>
            <a:ext cx="5001260" cy="0"/>
          </a:xfrm>
          <a:prstGeom prst="line">
            <a:avLst/>
          </a:prstGeom>
          <a:ln w="12700" cap="rnd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4069080" y="5013325"/>
            <a:ext cx="5001260" cy="0"/>
          </a:xfrm>
          <a:prstGeom prst="line">
            <a:avLst/>
          </a:prstGeom>
          <a:ln w="12700" cap="rnd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54635" y="1006475"/>
            <a:ext cx="731710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None/>
            </a:pPr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</a:rPr>
              <a:t>Ⅰ.</a:t>
            </a:r>
            <a:r>
              <a:rPr lang="zh-CN" altLang="en-US" b="1">
                <a:latin typeface="Times New Roman" panose="02020603050405020304" charset="0"/>
                <a:cs typeface="Times New Roman" panose="02020603050405020304" charset="0"/>
              </a:rPr>
              <a:t>What are the types of  pressure tanks currently used by our company?</a:t>
            </a:r>
            <a:endParaRPr lang="zh-CN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9395" y="1374775"/>
            <a:ext cx="8797925" cy="426212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54635" y="5489575"/>
            <a:ext cx="872109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P.S: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EPDM</a:t>
            </a:r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:A kind of synthetic material resistant to oxidation and corrosion.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      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NR</a:t>
            </a:r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: A natural rubber with good elasticity, high strength and comprehensive performance.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      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Butyl</a:t>
            </a:r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: Good stability, excellent air tightness and water tightness.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54635" y="1006475"/>
            <a:ext cx="731710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None/>
            </a:pPr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</a:rPr>
              <a:t>Ⅰ.</a:t>
            </a:r>
            <a:r>
              <a:rPr lang="zh-CN" altLang="en-US" b="1">
                <a:latin typeface="Times New Roman" panose="02020603050405020304" charset="0"/>
                <a:cs typeface="Times New Roman" panose="02020603050405020304" charset="0"/>
              </a:rPr>
              <a:t>What are the types of  pressure tanks currently used by our company?</a:t>
            </a:r>
            <a:endParaRPr lang="zh-CN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0875" y="1374775"/>
            <a:ext cx="7842250" cy="5083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3" name="直接连接符 2"/>
          <p:cNvCxnSpPr/>
          <p:nvPr/>
        </p:nvCxnSpPr>
        <p:spPr>
          <a:xfrm>
            <a:off x="4041775" y="3451860"/>
            <a:ext cx="414020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4808220" y="3822065"/>
            <a:ext cx="414020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椭圆 8"/>
          <p:cNvSpPr/>
          <p:nvPr/>
        </p:nvSpPr>
        <p:spPr>
          <a:xfrm>
            <a:off x="3895090" y="3274695"/>
            <a:ext cx="369570" cy="354330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/>
            <a:endParaRPr lang="zh-CN" altLang="en-US">
              <a:sym typeface="+mn-ea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8685530" y="3644900"/>
            <a:ext cx="369570" cy="354330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/>
            <a:endParaRPr lang="zh-CN" altLang="en-US">
              <a:sym typeface="+mn-ea"/>
            </a:endParaRPr>
          </a:p>
        </p:txBody>
      </p:sp>
      <p:pic>
        <p:nvPicPr>
          <p:cNvPr id="14" name="图片 13" descr="压力罐出水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6535" y="2000250"/>
            <a:ext cx="2765425" cy="309499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18745" y="835025"/>
            <a:ext cx="501459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Ⅰ</a:t>
            </a:r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</a:rPr>
              <a:t>Q:What are the functions of the pressure tank?</a:t>
            </a:r>
            <a:endParaRPr lang="en-US" altLang="zh-CN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133975" y="2085340"/>
            <a:ext cx="3891280" cy="27495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 fontAlgn="auto">
              <a:lnSpc>
                <a:spcPct val="120000"/>
              </a:lnSpc>
            </a:pPr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</a:rPr>
              <a:t>A: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1.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Keep water pressure stable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zh-CN" altLang="en-US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l" fontAlgn="auto"/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    2.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D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uring the working cycle of the               pressure switch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,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prevent the micro- leakage of the pipeline or use a small       amount of water from causing the pump to start frequently and affect the life of the pump.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l" fontAlgn="auto">
              <a:lnSpc>
                <a:spcPct val="120000"/>
              </a:lnSpc>
            </a:pP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    3.Storage water.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l" fontAlgn="auto">
              <a:lnSpc>
                <a:spcPct val="120000"/>
              </a:lnSpc>
            </a:pP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    4.Extend pump life.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8" name="内容占位符 3" descr="5.jpg"/>
          <p:cNvPicPr>
            <a:picLocks noGrp="1" noChangeAspect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>
          <a:xfrm>
            <a:off x="1571625" y="1857375"/>
            <a:ext cx="2595563" cy="4181475"/>
          </a:xfrm>
        </p:spPr>
      </p:pic>
      <p:cxnSp>
        <p:nvCxnSpPr>
          <p:cNvPr id="9" name="直接连接符 8"/>
          <p:cNvCxnSpPr>
            <a:stCxn id="11" idx="3"/>
          </p:cNvCxnSpPr>
          <p:nvPr/>
        </p:nvCxnSpPr>
        <p:spPr bwMode="auto">
          <a:xfrm>
            <a:off x="1185545" y="2602230"/>
            <a:ext cx="814705" cy="18415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5"/>
          <p:cNvSpPr txBox="1"/>
          <p:nvPr/>
        </p:nvSpPr>
        <p:spPr>
          <a:xfrm>
            <a:off x="34608" y="2417763"/>
            <a:ext cx="1150620" cy="368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t" anchorCtr="0" forceAA="0" compatLnSpc="1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zh-CN" altLang="en-US" dirty="0">
                <a:solidFill>
                  <a:schemeClr val="tx1"/>
                </a:solidFill>
                <a:latin typeface="Times"/>
                <a:sym typeface="+mn-ea"/>
              </a:rPr>
              <a:t>Tank body</a:t>
            </a:r>
            <a:endParaRPr lang="zh-CN" altLang="en-US" dirty="0">
              <a:solidFill>
                <a:schemeClr val="tx1"/>
              </a:solidFill>
              <a:latin typeface="Times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 bwMode="auto">
          <a:xfrm>
            <a:off x="1000125" y="3571875"/>
            <a:ext cx="1000125" cy="214313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0"/>
          <p:cNvSpPr txBox="1"/>
          <p:nvPr/>
        </p:nvSpPr>
        <p:spPr>
          <a:xfrm>
            <a:off x="182404" y="3357880"/>
            <a:ext cx="817880" cy="368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t" anchorCtr="0" forceAA="0" compatLnSpc="1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zh-CN" altLang="en-US" dirty="0">
                <a:solidFill>
                  <a:schemeClr val="tx1"/>
                </a:solidFill>
                <a:latin typeface="Times"/>
                <a:sym typeface="+mn-ea"/>
              </a:rPr>
              <a:t>Airbag</a:t>
            </a:r>
            <a:endParaRPr lang="zh-CN" altLang="en-US" dirty="0">
              <a:solidFill>
                <a:schemeClr val="tx1"/>
              </a:solidFill>
              <a:latin typeface="Times"/>
              <a:sym typeface="+mn-ea"/>
            </a:endParaRPr>
          </a:p>
        </p:txBody>
      </p:sp>
      <p:sp>
        <p:nvSpPr>
          <p:cNvPr id="16" name="TextBox 11"/>
          <p:cNvSpPr txBox="1"/>
          <p:nvPr/>
        </p:nvSpPr>
        <p:spPr>
          <a:xfrm>
            <a:off x="550228" y="1631633"/>
            <a:ext cx="1306830" cy="368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t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zh-CN" altLang="en-US" sz="1800" dirty="0">
                <a:solidFill>
                  <a:schemeClr val="tx1"/>
                </a:solidFill>
                <a:latin typeface="Times"/>
              </a:rPr>
              <a:t>Intake valve</a:t>
            </a:r>
            <a:endParaRPr lang="zh-CN" altLang="en-US" sz="1800" dirty="0">
              <a:solidFill>
                <a:schemeClr val="tx1"/>
              </a:solidFill>
              <a:latin typeface="Times"/>
            </a:endParaRPr>
          </a:p>
        </p:txBody>
      </p:sp>
      <p:cxnSp>
        <p:nvCxnSpPr>
          <p:cNvPr id="17" name="直接连接符 16"/>
          <p:cNvCxnSpPr/>
          <p:nvPr/>
        </p:nvCxnSpPr>
        <p:spPr bwMode="auto">
          <a:xfrm>
            <a:off x="1857375" y="1857375"/>
            <a:ext cx="1000125" cy="214313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3"/>
          <p:cNvSpPr txBox="1"/>
          <p:nvPr/>
        </p:nvSpPr>
        <p:spPr>
          <a:xfrm>
            <a:off x="2931160" y="1263650"/>
            <a:ext cx="1179830" cy="368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t" anchorCtr="0" forceAA="0" compatLnSpc="1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zh-CN" altLang="en-US" dirty="0">
                <a:solidFill>
                  <a:schemeClr val="tx1"/>
                </a:solidFill>
                <a:latin typeface="Times"/>
                <a:sym typeface="+mn-ea"/>
              </a:rPr>
              <a:t>Dust cover</a:t>
            </a:r>
            <a:endParaRPr lang="zh-CN" altLang="en-US" dirty="0">
              <a:solidFill>
                <a:schemeClr val="tx1"/>
              </a:solidFill>
              <a:latin typeface="Times"/>
              <a:sym typeface="+mn-ea"/>
            </a:endParaRPr>
          </a:p>
        </p:txBody>
      </p:sp>
      <p:cxnSp>
        <p:nvCxnSpPr>
          <p:cNvPr id="20" name="直接连接符 19"/>
          <p:cNvCxnSpPr>
            <a:endCxn id="19" idx="2"/>
          </p:cNvCxnSpPr>
          <p:nvPr/>
        </p:nvCxnSpPr>
        <p:spPr bwMode="auto">
          <a:xfrm flipV="1">
            <a:off x="3000375" y="1631950"/>
            <a:ext cx="520700" cy="36830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 bwMode="auto">
          <a:xfrm>
            <a:off x="1285875" y="5500688"/>
            <a:ext cx="1000125" cy="214313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18"/>
          <p:cNvSpPr txBox="1"/>
          <p:nvPr/>
        </p:nvSpPr>
        <p:spPr>
          <a:xfrm>
            <a:off x="271146" y="5145405"/>
            <a:ext cx="1014730" cy="70040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t" anchorCtr="0" forceAA="0" compatLnSpc="1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zh-CN" altLang="en-US" dirty="0">
                <a:solidFill>
                  <a:schemeClr val="tx1"/>
                </a:solidFill>
                <a:latin typeface="Times"/>
                <a:sym typeface="+mn-ea"/>
              </a:rPr>
              <a:t>Pressure </a:t>
            </a:r>
            <a:endParaRPr lang="zh-CN" altLang="en-US" dirty="0">
              <a:solidFill>
                <a:schemeClr val="tx1"/>
              </a:solidFill>
              <a:latin typeface="Times"/>
              <a:sym typeface="+mn-ea"/>
            </a:endParaRPr>
          </a:p>
          <a:p>
            <a:pPr lvl="0" algn="just">
              <a:spcBef>
                <a:spcPct val="20000"/>
              </a:spcBef>
            </a:pPr>
            <a:r>
              <a:rPr lang="zh-CN" altLang="en-US" dirty="0">
                <a:solidFill>
                  <a:schemeClr val="tx1"/>
                </a:solidFill>
                <a:latin typeface="Times"/>
                <a:sym typeface="+mn-ea"/>
              </a:rPr>
              <a:t>tank cap</a:t>
            </a:r>
            <a:endParaRPr lang="zh-CN" altLang="en-US" dirty="0">
              <a:solidFill>
                <a:schemeClr val="tx1"/>
              </a:solidFill>
              <a:latin typeface="Times"/>
              <a:sym typeface="+mn-ea"/>
            </a:endParaRPr>
          </a:p>
        </p:txBody>
      </p:sp>
      <p:cxnSp>
        <p:nvCxnSpPr>
          <p:cNvPr id="27" name="直接连接符 26"/>
          <p:cNvCxnSpPr>
            <a:endCxn id="28" idx="1"/>
          </p:cNvCxnSpPr>
          <p:nvPr/>
        </p:nvCxnSpPr>
        <p:spPr bwMode="auto">
          <a:xfrm>
            <a:off x="2929255" y="5888355"/>
            <a:ext cx="1143000" cy="8255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6"/>
          <p:cNvSpPr txBox="1"/>
          <p:nvPr/>
        </p:nvSpPr>
        <p:spPr>
          <a:xfrm>
            <a:off x="4072414" y="5786755"/>
            <a:ext cx="1135380" cy="368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t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zh-CN" altLang="en-US" sz="1800" dirty="0">
                <a:solidFill>
                  <a:schemeClr val="tx1"/>
                </a:solidFill>
                <a:latin typeface="Times"/>
              </a:rPr>
              <a:t>Connector</a:t>
            </a:r>
            <a:endParaRPr lang="zh-CN" altLang="en-US" sz="1800" dirty="0">
              <a:solidFill>
                <a:schemeClr val="tx1"/>
              </a:solidFill>
              <a:latin typeface="Times"/>
            </a:endParaRPr>
          </a:p>
        </p:txBody>
      </p:sp>
      <p:cxnSp>
        <p:nvCxnSpPr>
          <p:cNvPr id="51" name="直接连接符 50"/>
          <p:cNvCxnSpPr>
            <a:endCxn id="22" idx="1"/>
          </p:cNvCxnSpPr>
          <p:nvPr/>
        </p:nvCxnSpPr>
        <p:spPr bwMode="auto">
          <a:xfrm>
            <a:off x="2143125" y="3143250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2" name="直接连接符 51"/>
          <p:cNvCxnSpPr>
            <a:endCxn id="22" idx="1"/>
          </p:cNvCxnSpPr>
          <p:nvPr/>
        </p:nvCxnSpPr>
        <p:spPr bwMode="auto">
          <a:xfrm>
            <a:off x="2500313" y="3143250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3" name="直接连接符 52"/>
          <p:cNvCxnSpPr>
            <a:endCxn id="22" idx="1"/>
          </p:cNvCxnSpPr>
          <p:nvPr/>
        </p:nvCxnSpPr>
        <p:spPr bwMode="auto">
          <a:xfrm>
            <a:off x="2857500" y="3143250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4" name="直接连接符 53"/>
          <p:cNvCxnSpPr>
            <a:endCxn id="22" idx="1"/>
          </p:cNvCxnSpPr>
          <p:nvPr/>
        </p:nvCxnSpPr>
        <p:spPr bwMode="auto">
          <a:xfrm>
            <a:off x="3214688" y="3143250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5" name="直接连接符 54"/>
          <p:cNvCxnSpPr>
            <a:endCxn id="22" idx="1"/>
          </p:cNvCxnSpPr>
          <p:nvPr/>
        </p:nvCxnSpPr>
        <p:spPr bwMode="auto">
          <a:xfrm>
            <a:off x="2286000" y="3286125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6" name="直接连接符 55"/>
          <p:cNvCxnSpPr>
            <a:endCxn id="22" idx="1"/>
          </p:cNvCxnSpPr>
          <p:nvPr/>
        </p:nvCxnSpPr>
        <p:spPr bwMode="auto">
          <a:xfrm>
            <a:off x="2643188" y="3286125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7" name="直接连接符 56"/>
          <p:cNvCxnSpPr>
            <a:endCxn id="22" idx="1"/>
          </p:cNvCxnSpPr>
          <p:nvPr/>
        </p:nvCxnSpPr>
        <p:spPr bwMode="auto">
          <a:xfrm>
            <a:off x="3000375" y="3286125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8" name="直接连接符 57"/>
          <p:cNvCxnSpPr>
            <a:endCxn id="22" idx="1"/>
          </p:cNvCxnSpPr>
          <p:nvPr/>
        </p:nvCxnSpPr>
        <p:spPr bwMode="auto">
          <a:xfrm>
            <a:off x="3357563" y="3286125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9" name="直接连接符 58"/>
          <p:cNvCxnSpPr>
            <a:endCxn id="22" idx="1"/>
          </p:cNvCxnSpPr>
          <p:nvPr/>
        </p:nvCxnSpPr>
        <p:spPr bwMode="auto">
          <a:xfrm>
            <a:off x="2428875" y="3500438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0" name="直接连接符 59"/>
          <p:cNvCxnSpPr>
            <a:endCxn id="22" idx="1"/>
          </p:cNvCxnSpPr>
          <p:nvPr/>
        </p:nvCxnSpPr>
        <p:spPr bwMode="auto">
          <a:xfrm>
            <a:off x="2786063" y="3500438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1" name="直接连接符 60"/>
          <p:cNvCxnSpPr>
            <a:endCxn id="22" idx="1"/>
          </p:cNvCxnSpPr>
          <p:nvPr/>
        </p:nvCxnSpPr>
        <p:spPr bwMode="auto">
          <a:xfrm>
            <a:off x="3143250" y="3500438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2" name="直接连接符 61"/>
          <p:cNvCxnSpPr>
            <a:endCxn id="22" idx="1"/>
          </p:cNvCxnSpPr>
          <p:nvPr/>
        </p:nvCxnSpPr>
        <p:spPr bwMode="auto">
          <a:xfrm>
            <a:off x="3500438" y="3500438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3" name="直接连接符 62"/>
          <p:cNvCxnSpPr>
            <a:endCxn id="22" idx="1"/>
          </p:cNvCxnSpPr>
          <p:nvPr/>
        </p:nvCxnSpPr>
        <p:spPr bwMode="auto">
          <a:xfrm>
            <a:off x="2071688" y="3500438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4" name="直接连接符 63"/>
          <p:cNvCxnSpPr>
            <a:endCxn id="22" idx="1"/>
          </p:cNvCxnSpPr>
          <p:nvPr/>
        </p:nvCxnSpPr>
        <p:spPr bwMode="auto">
          <a:xfrm>
            <a:off x="2286000" y="3662363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5" name="直接连接符 64"/>
          <p:cNvCxnSpPr>
            <a:endCxn id="22" idx="1"/>
          </p:cNvCxnSpPr>
          <p:nvPr/>
        </p:nvCxnSpPr>
        <p:spPr bwMode="auto">
          <a:xfrm>
            <a:off x="2643188" y="3662363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6" name="直接连接符 65"/>
          <p:cNvCxnSpPr>
            <a:endCxn id="22" idx="1"/>
          </p:cNvCxnSpPr>
          <p:nvPr/>
        </p:nvCxnSpPr>
        <p:spPr bwMode="auto">
          <a:xfrm>
            <a:off x="3000375" y="3662363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7" name="直接连接符 66"/>
          <p:cNvCxnSpPr>
            <a:endCxn id="22" idx="1"/>
          </p:cNvCxnSpPr>
          <p:nvPr/>
        </p:nvCxnSpPr>
        <p:spPr bwMode="auto">
          <a:xfrm>
            <a:off x="3357563" y="3662363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8" name="直接连接符 67"/>
          <p:cNvCxnSpPr>
            <a:endCxn id="22" idx="1"/>
          </p:cNvCxnSpPr>
          <p:nvPr/>
        </p:nvCxnSpPr>
        <p:spPr bwMode="auto">
          <a:xfrm>
            <a:off x="2428875" y="3876675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9" name="直接连接符 68"/>
          <p:cNvCxnSpPr>
            <a:endCxn id="22" idx="1"/>
          </p:cNvCxnSpPr>
          <p:nvPr/>
        </p:nvCxnSpPr>
        <p:spPr bwMode="auto">
          <a:xfrm>
            <a:off x="2786063" y="3876675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0" name="直接连接符 69"/>
          <p:cNvCxnSpPr>
            <a:endCxn id="22" idx="1"/>
          </p:cNvCxnSpPr>
          <p:nvPr/>
        </p:nvCxnSpPr>
        <p:spPr bwMode="auto">
          <a:xfrm>
            <a:off x="3143250" y="3876675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1" name="直接连接符 70"/>
          <p:cNvCxnSpPr>
            <a:endCxn id="22" idx="1"/>
          </p:cNvCxnSpPr>
          <p:nvPr/>
        </p:nvCxnSpPr>
        <p:spPr bwMode="auto">
          <a:xfrm>
            <a:off x="3500438" y="3876675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2" name="直接连接符 71"/>
          <p:cNvCxnSpPr>
            <a:endCxn id="22" idx="1"/>
          </p:cNvCxnSpPr>
          <p:nvPr/>
        </p:nvCxnSpPr>
        <p:spPr bwMode="auto">
          <a:xfrm>
            <a:off x="2071688" y="3876675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3" name="直接连接符 72"/>
          <p:cNvCxnSpPr>
            <a:endCxn id="22" idx="1"/>
          </p:cNvCxnSpPr>
          <p:nvPr/>
        </p:nvCxnSpPr>
        <p:spPr bwMode="auto">
          <a:xfrm>
            <a:off x="2286000" y="4071938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4" name="直接连接符 73"/>
          <p:cNvCxnSpPr>
            <a:endCxn id="22" idx="1"/>
          </p:cNvCxnSpPr>
          <p:nvPr/>
        </p:nvCxnSpPr>
        <p:spPr bwMode="auto">
          <a:xfrm>
            <a:off x="2643188" y="4071938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5" name="直接连接符 74"/>
          <p:cNvCxnSpPr>
            <a:endCxn id="22" idx="1"/>
          </p:cNvCxnSpPr>
          <p:nvPr/>
        </p:nvCxnSpPr>
        <p:spPr bwMode="auto">
          <a:xfrm>
            <a:off x="3000375" y="4071938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6" name="直接连接符 75"/>
          <p:cNvCxnSpPr>
            <a:endCxn id="22" idx="1"/>
          </p:cNvCxnSpPr>
          <p:nvPr/>
        </p:nvCxnSpPr>
        <p:spPr bwMode="auto">
          <a:xfrm>
            <a:off x="3357563" y="4071938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7" name="直接连接符 76"/>
          <p:cNvCxnSpPr>
            <a:endCxn id="22" idx="1"/>
          </p:cNvCxnSpPr>
          <p:nvPr/>
        </p:nvCxnSpPr>
        <p:spPr bwMode="auto">
          <a:xfrm>
            <a:off x="2428875" y="4286250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8" name="直接连接符 77"/>
          <p:cNvCxnSpPr>
            <a:endCxn id="22" idx="1"/>
          </p:cNvCxnSpPr>
          <p:nvPr/>
        </p:nvCxnSpPr>
        <p:spPr bwMode="auto">
          <a:xfrm>
            <a:off x="2786063" y="4286250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9" name="直接连接符 78"/>
          <p:cNvCxnSpPr>
            <a:endCxn id="22" idx="1"/>
          </p:cNvCxnSpPr>
          <p:nvPr/>
        </p:nvCxnSpPr>
        <p:spPr bwMode="auto">
          <a:xfrm>
            <a:off x="3143250" y="4286250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0" name="直接连接符 79"/>
          <p:cNvCxnSpPr>
            <a:endCxn id="22" idx="1"/>
          </p:cNvCxnSpPr>
          <p:nvPr/>
        </p:nvCxnSpPr>
        <p:spPr bwMode="auto">
          <a:xfrm>
            <a:off x="3500438" y="4286250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1" name="直接连接符 80"/>
          <p:cNvCxnSpPr>
            <a:endCxn id="22" idx="1"/>
          </p:cNvCxnSpPr>
          <p:nvPr/>
        </p:nvCxnSpPr>
        <p:spPr bwMode="auto">
          <a:xfrm>
            <a:off x="2071688" y="4286250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2" name="直接连接符 81"/>
          <p:cNvCxnSpPr>
            <a:endCxn id="22" idx="1"/>
          </p:cNvCxnSpPr>
          <p:nvPr/>
        </p:nvCxnSpPr>
        <p:spPr bwMode="auto">
          <a:xfrm>
            <a:off x="2286000" y="4500563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3" name="直接连接符 82"/>
          <p:cNvCxnSpPr>
            <a:endCxn id="22" idx="1"/>
          </p:cNvCxnSpPr>
          <p:nvPr/>
        </p:nvCxnSpPr>
        <p:spPr bwMode="auto">
          <a:xfrm>
            <a:off x="2643188" y="4500563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4" name="直接连接符 83"/>
          <p:cNvCxnSpPr>
            <a:endCxn id="22" idx="1"/>
          </p:cNvCxnSpPr>
          <p:nvPr/>
        </p:nvCxnSpPr>
        <p:spPr bwMode="auto">
          <a:xfrm>
            <a:off x="3000375" y="4500563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6" name="直接连接符 85"/>
          <p:cNvCxnSpPr>
            <a:endCxn id="22" idx="1"/>
          </p:cNvCxnSpPr>
          <p:nvPr/>
        </p:nvCxnSpPr>
        <p:spPr bwMode="auto">
          <a:xfrm>
            <a:off x="3357563" y="4500563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7" name="直接连接符 86"/>
          <p:cNvCxnSpPr>
            <a:endCxn id="22" idx="1"/>
          </p:cNvCxnSpPr>
          <p:nvPr/>
        </p:nvCxnSpPr>
        <p:spPr bwMode="auto">
          <a:xfrm>
            <a:off x="2428875" y="4714875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0" name="直接连接符 89"/>
          <p:cNvCxnSpPr>
            <a:endCxn id="22" idx="1"/>
          </p:cNvCxnSpPr>
          <p:nvPr/>
        </p:nvCxnSpPr>
        <p:spPr bwMode="auto">
          <a:xfrm>
            <a:off x="2786063" y="4714875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6" name="直接连接符 125"/>
          <p:cNvCxnSpPr>
            <a:endCxn id="22" idx="1"/>
          </p:cNvCxnSpPr>
          <p:nvPr/>
        </p:nvCxnSpPr>
        <p:spPr bwMode="auto">
          <a:xfrm>
            <a:off x="3143250" y="4714875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7" name="直接连接符 126"/>
          <p:cNvCxnSpPr>
            <a:endCxn id="22" idx="1"/>
          </p:cNvCxnSpPr>
          <p:nvPr/>
        </p:nvCxnSpPr>
        <p:spPr bwMode="auto">
          <a:xfrm>
            <a:off x="3500438" y="4714875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8" name="直接连接符 127"/>
          <p:cNvCxnSpPr>
            <a:endCxn id="22" idx="1"/>
          </p:cNvCxnSpPr>
          <p:nvPr/>
        </p:nvCxnSpPr>
        <p:spPr bwMode="auto">
          <a:xfrm>
            <a:off x="2071688" y="4714875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1" name="直接连接符 130"/>
          <p:cNvCxnSpPr>
            <a:endCxn id="22" idx="1"/>
          </p:cNvCxnSpPr>
          <p:nvPr/>
        </p:nvCxnSpPr>
        <p:spPr bwMode="auto">
          <a:xfrm>
            <a:off x="2286000" y="4929188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8" name="直接连接符 137"/>
          <p:cNvCxnSpPr>
            <a:endCxn id="22" idx="1"/>
          </p:cNvCxnSpPr>
          <p:nvPr/>
        </p:nvCxnSpPr>
        <p:spPr bwMode="auto">
          <a:xfrm>
            <a:off x="2643188" y="4929188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1" name="直接连接符 140"/>
          <p:cNvCxnSpPr>
            <a:endCxn id="22" idx="1"/>
          </p:cNvCxnSpPr>
          <p:nvPr/>
        </p:nvCxnSpPr>
        <p:spPr bwMode="auto">
          <a:xfrm>
            <a:off x="3000375" y="4929188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2" name="直接连接符 141"/>
          <p:cNvCxnSpPr>
            <a:endCxn id="22" idx="1"/>
          </p:cNvCxnSpPr>
          <p:nvPr/>
        </p:nvCxnSpPr>
        <p:spPr bwMode="auto">
          <a:xfrm>
            <a:off x="3357563" y="4929188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3" name="直接连接符 142"/>
          <p:cNvCxnSpPr>
            <a:endCxn id="22" idx="1"/>
          </p:cNvCxnSpPr>
          <p:nvPr/>
        </p:nvCxnSpPr>
        <p:spPr bwMode="auto">
          <a:xfrm>
            <a:off x="2428875" y="5143500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4" name="直接连接符 143"/>
          <p:cNvCxnSpPr>
            <a:endCxn id="22" idx="1"/>
          </p:cNvCxnSpPr>
          <p:nvPr/>
        </p:nvCxnSpPr>
        <p:spPr bwMode="auto">
          <a:xfrm>
            <a:off x="2786063" y="5143500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5" name="直接连接符 144"/>
          <p:cNvCxnSpPr>
            <a:endCxn id="22" idx="1"/>
          </p:cNvCxnSpPr>
          <p:nvPr/>
        </p:nvCxnSpPr>
        <p:spPr bwMode="auto">
          <a:xfrm>
            <a:off x="3143250" y="5143500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7" name="直接连接符 146"/>
          <p:cNvCxnSpPr>
            <a:endCxn id="22" idx="1"/>
          </p:cNvCxnSpPr>
          <p:nvPr/>
        </p:nvCxnSpPr>
        <p:spPr bwMode="auto">
          <a:xfrm>
            <a:off x="3500438" y="5143500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9" name="直接连接符 148"/>
          <p:cNvCxnSpPr>
            <a:endCxn id="22" idx="1"/>
          </p:cNvCxnSpPr>
          <p:nvPr/>
        </p:nvCxnSpPr>
        <p:spPr bwMode="auto">
          <a:xfrm>
            <a:off x="2071688" y="5143500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2" name="直接连接符 151"/>
          <p:cNvCxnSpPr>
            <a:endCxn id="22" idx="1"/>
          </p:cNvCxnSpPr>
          <p:nvPr/>
        </p:nvCxnSpPr>
        <p:spPr bwMode="auto">
          <a:xfrm>
            <a:off x="2214563" y="5357813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3" name="直接连接符 152"/>
          <p:cNvCxnSpPr>
            <a:endCxn id="22" idx="1"/>
          </p:cNvCxnSpPr>
          <p:nvPr/>
        </p:nvCxnSpPr>
        <p:spPr bwMode="auto">
          <a:xfrm>
            <a:off x="2571750" y="5357813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6" name="直接连接符 155"/>
          <p:cNvCxnSpPr>
            <a:endCxn id="22" idx="1"/>
          </p:cNvCxnSpPr>
          <p:nvPr/>
        </p:nvCxnSpPr>
        <p:spPr bwMode="auto">
          <a:xfrm>
            <a:off x="2928938" y="5357813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7" name="直接连接符 156"/>
          <p:cNvCxnSpPr>
            <a:endCxn id="22" idx="1"/>
          </p:cNvCxnSpPr>
          <p:nvPr/>
        </p:nvCxnSpPr>
        <p:spPr bwMode="auto">
          <a:xfrm>
            <a:off x="3286125" y="5357813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1" name="直接连接符 160"/>
          <p:cNvCxnSpPr>
            <a:endCxn id="22" idx="1"/>
          </p:cNvCxnSpPr>
          <p:nvPr/>
        </p:nvCxnSpPr>
        <p:spPr bwMode="auto">
          <a:xfrm>
            <a:off x="2357438" y="5572125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2" name="直接连接符 161"/>
          <p:cNvCxnSpPr>
            <a:endCxn id="22" idx="1"/>
          </p:cNvCxnSpPr>
          <p:nvPr/>
        </p:nvCxnSpPr>
        <p:spPr bwMode="auto">
          <a:xfrm>
            <a:off x="2714625" y="5572125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3" name="直接连接符 162"/>
          <p:cNvCxnSpPr>
            <a:endCxn id="22" idx="1"/>
          </p:cNvCxnSpPr>
          <p:nvPr/>
        </p:nvCxnSpPr>
        <p:spPr bwMode="auto">
          <a:xfrm>
            <a:off x="3071813" y="5572125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4" name="直接连接符 163"/>
          <p:cNvCxnSpPr>
            <a:endCxn id="22" idx="1"/>
          </p:cNvCxnSpPr>
          <p:nvPr/>
        </p:nvCxnSpPr>
        <p:spPr bwMode="auto">
          <a:xfrm>
            <a:off x="2571750" y="2857500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5" name="直接连接符 164"/>
          <p:cNvCxnSpPr>
            <a:endCxn id="22" idx="1"/>
          </p:cNvCxnSpPr>
          <p:nvPr/>
        </p:nvCxnSpPr>
        <p:spPr bwMode="auto">
          <a:xfrm>
            <a:off x="2928938" y="2857500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6" name="直接连接符 165"/>
          <p:cNvCxnSpPr>
            <a:endCxn id="22" idx="1"/>
          </p:cNvCxnSpPr>
          <p:nvPr/>
        </p:nvCxnSpPr>
        <p:spPr bwMode="auto">
          <a:xfrm>
            <a:off x="2357438" y="3000375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7" name="直接连接符 166"/>
          <p:cNvCxnSpPr>
            <a:endCxn id="22" idx="1"/>
          </p:cNvCxnSpPr>
          <p:nvPr/>
        </p:nvCxnSpPr>
        <p:spPr bwMode="auto">
          <a:xfrm>
            <a:off x="2714625" y="3000375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8" name="直接连接符 167"/>
          <p:cNvCxnSpPr>
            <a:endCxn id="22" idx="1"/>
          </p:cNvCxnSpPr>
          <p:nvPr/>
        </p:nvCxnSpPr>
        <p:spPr bwMode="auto">
          <a:xfrm>
            <a:off x="3071813" y="3000375"/>
            <a:ext cx="214313" cy="1588"/>
          </a:xfrm>
          <a:prstGeom prst="line">
            <a:avLst/>
          </a:prstGeom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9" name="TextBox 135"/>
          <p:cNvSpPr txBox="1"/>
          <p:nvPr/>
        </p:nvSpPr>
        <p:spPr>
          <a:xfrm>
            <a:off x="4397693" y="1355090"/>
            <a:ext cx="2151380" cy="368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t" anchorCtr="0" forceAA="0" compatLnSpc="1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zh-CN" altLang="en-US" dirty="0">
                <a:solidFill>
                  <a:schemeClr val="tx1"/>
                </a:solidFill>
                <a:latin typeface="Times"/>
                <a:sym typeface="+mn-ea"/>
              </a:rPr>
              <a:t>Air pressure chamber</a:t>
            </a:r>
            <a:endParaRPr lang="zh-CN" altLang="en-US" dirty="0">
              <a:solidFill>
                <a:schemeClr val="tx1"/>
              </a:solidFill>
              <a:latin typeface="Times"/>
              <a:sym typeface="+mn-ea"/>
            </a:endParaRPr>
          </a:p>
        </p:txBody>
      </p:sp>
      <p:sp>
        <p:nvSpPr>
          <p:cNvPr id="170" name="TextBox 136"/>
          <p:cNvSpPr txBox="1"/>
          <p:nvPr/>
        </p:nvSpPr>
        <p:spPr>
          <a:xfrm>
            <a:off x="2571750" y="3214688"/>
            <a:ext cx="1071563" cy="36988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zh-CN" altLang="en-US" sz="1800" dirty="0">
                <a:noFill/>
                <a:latin typeface="Times"/>
              </a:rPr>
              <a:t>水箱</a:t>
            </a:r>
            <a:endParaRPr lang="zh-CN" altLang="en-US" sz="1800" dirty="0">
              <a:noFill/>
              <a:latin typeface="Times"/>
            </a:endParaRPr>
          </a:p>
        </p:txBody>
      </p:sp>
      <p:cxnSp>
        <p:nvCxnSpPr>
          <p:cNvPr id="171" name="直接箭头连接符 170"/>
          <p:cNvCxnSpPr>
            <a:endCxn id="22" idx="1"/>
          </p:cNvCxnSpPr>
          <p:nvPr/>
        </p:nvCxnSpPr>
        <p:spPr bwMode="auto">
          <a:xfrm rot="5400000" flipH="1" flipV="1">
            <a:off x="2679700" y="5749925"/>
            <a:ext cx="500063" cy="1588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2" name="直接箭头连接符 171"/>
          <p:cNvCxnSpPr>
            <a:endCxn id="22" idx="1"/>
          </p:cNvCxnSpPr>
          <p:nvPr/>
        </p:nvCxnSpPr>
        <p:spPr bwMode="auto">
          <a:xfrm rot="5400000" flipH="1" flipV="1">
            <a:off x="2679700" y="2963863"/>
            <a:ext cx="500063" cy="1588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3" name="直接箭头连接符 172"/>
          <p:cNvCxnSpPr>
            <a:stCxn id="170" idx="0"/>
            <a:endCxn id="22" idx="1"/>
          </p:cNvCxnSpPr>
          <p:nvPr/>
        </p:nvCxnSpPr>
        <p:spPr bwMode="auto">
          <a:xfrm rot="5400000" flipH="1" flipV="1">
            <a:off x="3019425" y="2946400"/>
            <a:ext cx="357188" cy="179388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4" name="直接箭头连接符 173"/>
          <p:cNvCxnSpPr>
            <a:stCxn id="170" idx="0"/>
            <a:endCxn id="22" idx="1"/>
          </p:cNvCxnSpPr>
          <p:nvPr/>
        </p:nvCxnSpPr>
        <p:spPr bwMode="auto">
          <a:xfrm rot="5400000" flipH="1" flipV="1">
            <a:off x="3304381" y="3124994"/>
            <a:ext cx="285750" cy="179388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5" name="直接箭头连接符 174"/>
          <p:cNvCxnSpPr>
            <a:stCxn id="170" idx="0"/>
            <a:endCxn id="22" idx="1"/>
          </p:cNvCxnSpPr>
          <p:nvPr/>
        </p:nvCxnSpPr>
        <p:spPr bwMode="auto">
          <a:xfrm flipV="1">
            <a:off x="3429000" y="3357563"/>
            <a:ext cx="250825" cy="214313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6" name="直接箭头连接符 175"/>
          <p:cNvCxnSpPr>
            <a:stCxn id="170" idx="0"/>
            <a:endCxn id="22" idx="1"/>
          </p:cNvCxnSpPr>
          <p:nvPr/>
        </p:nvCxnSpPr>
        <p:spPr bwMode="auto">
          <a:xfrm flipV="1">
            <a:off x="3500438" y="3786188"/>
            <a:ext cx="250825" cy="142875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7" name="直接箭头连接符 176"/>
          <p:cNvCxnSpPr>
            <a:stCxn id="170" idx="0"/>
            <a:endCxn id="22" idx="1"/>
          </p:cNvCxnSpPr>
          <p:nvPr/>
        </p:nvCxnSpPr>
        <p:spPr bwMode="auto">
          <a:xfrm flipV="1">
            <a:off x="3500438" y="4214813"/>
            <a:ext cx="250825" cy="71438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8" name="直接箭头连接符 177"/>
          <p:cNvCxnSpPr>
            <a:stCxn id="170" idx="0"/>
            <a:endCxn id="22" idx="1"/>
          </p:cNvCxnSpPr>
          <p:nvPr/>
        </p:nvCxnSpPr>
        <p:spPr bwMode="auto">
          <a:xfrm flipV="1">
            <a:off x="3500438" y="4643438"/>
            <a:ext cx="250825" cy="71438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9" name="直接箭头连接符 178"/>
          <p:cNvCxnSpPr>
            <a:stCxn id="170" idx="0"/>
            <a:endCxn id="22" idx="1"/>
          </p:cNvCxnSpPr>
          <p:nvPr/>
        </p:nvCxnSpPr>
        <p:spPr bwMode="auto">
          <a:xfrm>
            <a:off x="3500438" y="5072063"/>
            <a:ext cx="250825" cy="1588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0" name="直接箭头连接符 179"/>
          <p:cNvCxnSpPr>
            <a:stCxn id="170" idx="0"/>
            <a:endCxn id="22" idx="1"/>
          </p:cNvCxnSpPr>
          <p:nvPr/>
        </p:nvCxnSpPr>
        <p:spPr bwMode="auto">
          <a:xfrm>
            <a:off x="3214688" y="5286375"/>
            <a:ext cx="250825" cy="71438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1" name="直接箭头连接符 180"/>
          <p:cNvCxnSpPr>
            <a:stCxn id="170" idx="0"/>
            <a:endCxn id="22" idx="1"/>
          </p:cNvCxnSpPr>
          <p:nvPr/>
        </p:nvCxnSpPr>
        <p:spPr bwMode="auto">
          <a:xfrm rot="16200000" flipV="1">
            <a:off x="2447131" y="2875756"/>
            <a:ext cx="357188" cy="17780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2" name="直接箭头连接符 181"/>
          <p:cNvCxnSpPr>
            <a:stCxn id="170" idx="0"/>
            <a:endCxn id="22" idx="1"/>
          </p:cNvCxnSpPr>
          <p:nvPr/>
        </p:nvCxnSpPr>
        <p:spPr bwMode="auto">
          <a:xfrm rot="16200000" flipV="1">
            <a:off x="2286000" y="3000375"/>
            <a:ext cx="285750" cy="28575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3" name="直接箭头连接符 182"/>
          <p:cNvCxnSpPr>
            <a:stCxn id="170" idx="0"/>
            <a:endCxn id="22" idx="1"/>
          </p:cNvCxnSpPr>
          <p:nvPr/>
        </p:nvCxnSpPr>
        <p:spPr bwMode="auto">
          <a:xfrm rot="10800000">
            <a:off x="2071688" y="3357563"/>
            <a:ext cx="285750" cy="214313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4" name="直接箭头连接符 183"/>
          <p:cNvCxnSpPr>
            <a:stCxn id="170" idx="0"/>
            <a:endCxn id="22" idx="1"/>
          </p:cNvCxnSpPr>
          <p:nvPr/>
        </p:nvCxnSpPr>
        <p:spPr bwMode="auto">
          <a:xfrm rot="10800000">
            <a:off x="2071688" y="3786188"/>
            <a:ext cx="285750" cy="142875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5" name="直接箭头连接符 184"/>
          <p:cNvCxnSpPr>
            <a:stCxn id="170" idx="0"/>
            <a:endCxn id="22" idx="1"/>
          </p:cNvCxnSpPr>
          <p:nvPr/>
        </p:nvCxnSpPr>
        <p:spPr bwMode="auto">
          <a:xfrm rot="10800000">
            <a:off x="2071688" y="4286250"/>
            <a:ext cx="214313" cy="71438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6" name="直接箭头连接符 185"/>
          <p:cNvCxnSpPr>
            <a:stCxn id="170" idx="0"/>
            <a:endCxn id="22" idx="1"/>
          </p:cNvCxnSpPr>
          <p:nvPr/>
        </p:nvCxnSpPr>
        <p:spPr bwMode="auto">
          <a:xfrm rot="10800000">
            <a:off x="2071688" y="4714875"/>
            <a:ext cx="214313" cy="71438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7" name="直接箭头连接符 186"/>
          <p:cNvCxnSpPr>
            <a:stCxn id="170" idx="0"/>
            <a:endCxn id="22" idx="1"/>
          </p:cNvCxnSpPr>
          <p:nvPr/>
        </p:nvCxnSpPr>
        <p:spPr bwMode="auto">
          <a:xfrm rot="10800000">
            <a:off x="2071688" y="5072063"/>
            <a:ext cx="285750" cy="1588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8" name="直接箭头连接符 187"/>
          <p:cNvCxnSpPr>
            <a:stCxn id="170" idx="0"/>
            <a:endCxn id="22" idx="1"/>
          </p:cNvCxnSpPr>
          <p:nvPr/>
        </p:nvCxnSpPr>
        <p:spPr bwMode="auto">
          <a:xfrm rot="10800000" flipV="1">
            <a:off x="2286000" y="5286375"/>
            <a:ext cx="214313" cy="71438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9" name="文本框 188"/>
          <p:cNvSpPr txBox="1"/>
          <p:nvPr/>
        </p:nvSpPr>
        <p:spPr>
          <a:xfrm>
            <a:off x="2571750" y="3786505"/>
            <a:ext cx="63627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Tank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190" name="直接连接符 189"/>
          <p:cNvCxnSpPr>
            <a:stCxn id="169" idx="1"/>
          </p:cNvCxnSpPr>
          <p:nvPr/>
        </p:nvCxnSpPr>
        <p:spPr>
          <a:xfrm flipH="1">
            <a:off x="3636010" y="1539240"/>
            <a:ext cx="762000" cy="102552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1" name="椭圆 190"/>
          <p:cNvSpPr/>
          <p:nvPr/>
        </p:nvSpPr>
        <p:spPr>
          <a:xfrm>
            <a:off x="3536950" y="2418080"/>
            <a:ext cx="201930" cy="22161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93" name="直接连接符 192"/>
          <p:cNvCxnSpPr>
            <a:stCxn id="194" idx="1"/>
          </p:cNvCxnSpPr>
          <p:nvPr/>
        </p:nvCxnSpPr>
        <p:spPr>
          <a:xfrm flipH="1">
            <a:off x="2915920" y="5374640"/>
            <a:ext cx="1847215" cy="2863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4" name="文本框 193"/>
          <p:cNvSpPr txBox="1"/>
          <p:nvPr/>
        </p:nvSpPr>
        <p:spPr>
          <a:xfrm>
            <a:off x="4763135" y="5190490"/>
            <a:ext cx="678180" cy="368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zh-CN" altLang="en-US">
                <a:latin typeface="Times New Roman" panose="02020603050405020304" charset="0"/>
                <a:cs typeface="Times New Roman" panose="02020603050405020304" charset="0"/>
              </a:rPr>
              <a:t>Filter</a:t>
            </a:r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9" name="图片 8" descr="2018101509352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98425" y="3103245"/>
            <a:ext cx="4993005" cy="340995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64795" y="1062355"/>
            <a:ext cx="633349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Ⅱ</a:t>
            </a:r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zh-CN" altLang="en-US" b="1">
                <a:latin typeface="Times New Roman" panose="02020603050405020304" charset="0"/>
                <a:cs typeface="Times New Roman" panose="02020603050405020304" charset="0"/>
              </a:rPr>
              <a:t>What is the internal working principle of the pressure tank?</a:t>
            </a:r>
            <a:endParaRPr lang="zh-CN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6675" y="3445510"/>
            <a:ext cx="3910330" cy="272478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137920" y="1658620"/>
            <a:ext cx="787400" cy="14947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Water</a:t>
            </a:r>
            <a:endParaRPr lang="en-US" altLang="zh-CN" dirty="0"/>
          </a:p>
        </p:txBody>
      </p:sp>
      <p:sp>
        <p:nvSpPr>
          <p:cNvPr id="7" name="矩形 6"/>
          <p:cNvSpPr/>
          <p:nvPr/>
        </p:nvSpPr>
        <p:spPr>
          <a:xfrm>
            <a:off x="3529330" y="1658620"/>
            <a:ext cx="716280" cy="14947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Air</a:t>
            </a:r>
            <a:endParaRPr lang="zh-CN" altLang="en-US"/>
          </a:p>
          <a:p>
            <a:pPr algn="ctr"/>
            <a:r>
              <a:rPr lang="zh-CN" altLang="en-US"/>
              <a:t>bag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889625" y="1658620"/>
            <a:ext cx="1391920" cy="14947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  <a:p>
            <a:pPr algn="ctr"/>
            <a:r>
              <a:rPr lang="zh-CN" altLang="en-US"/>
              <a:t>Compressed air</a:t>
            </a:r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1615440" y="4277995"/>
            <a:ext cx="1136015" cy="11995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>
                <a:latin typeface="Times New Roman" panose="02020603050405020304" charset="0"/>
                <a:cs typeface="Times New Roman" panose="02020603050405020304" charset="0"/>
              </a:rPr>
              <a:t>Water storage area</a:t>
            </a:r>
            <a:endParaRPr lang="zh-CN" altLang="en-US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915410" y="5340350"/>
            <a:ext cx="765175" cy="8299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rtlCol="0">
            <a:spAutoFit/>
          </a:bodyPr>
          <a:lstStyle/>
          <a:p>
            <a:r>
              <a:rPr lang="zh-CN" altLang="en-US" sz="1600">
                <a:latin typeface="Times New Roman" panose="02020603050405020304" charset="0"/>
                <a:cs typeface="Times New Roman" panose="02020603050405020304" charset="0"/>
              </a:rPr>
              <a:t>Comp</a:t>
            </a:r>
            <a:r>
              <a:rPr lang="en-US" altLang="zh-CN" sz="16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zh-CN" altLang="en-US" sz="1600">
                <a:latin typeface="Times New Roman" panose="02020603050405020304" charset="0"/>
                <a:cs typeface="Times New Roman" panose="02020603050405020304" charset="0"/>
              </a:rPr>
              <a:t>ressed air</a:t>
            </a:r>
            <a:endParaRPr lang="zh-CN" altLang="en-US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14" name="直接箭头连接符 13"/>
          <p:cNvCxnSpPr/>
          <p:nvPr/>
        </p:nvCxnSpPr>
        <p:spPr>
          <a:xfrm>
            <a:off x="1907540" y="1988820"/>
            <a:ext cx="1584325" cy="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 flipH="1" flipV="1">
            <a:off x="4245610" y="2606675"/>
            <a:ext cx="1622425" cy="3048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 flipH="1" flipV="1">
            <a:off x="1925320" y="2606675"/>
            <a:ext cx="1566545" cy="3048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/>
        </p:nvCxnSpPr>
        <p:spPr>
          <a:xfrm>
            <a:off x="4305300" y="1988820"/>
            <a:ext cx="1584325" cy="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压力罐系统 收缩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310" y="763270"/>
            <a:ext cx="7978140" cy="557276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498090" y="3513455"/>
            <a:ext cx="391033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The water pressure decreased in pipeline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498090" y="4128135"/>
            <a:ext cx="375793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When air pressure 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&gt; </a:t>
            </a:r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water pressure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w</a:t>
            </a:r>
            <a:r>
              <a:rPr lang="zh-CN" altLang="en-US">
                <a:latin typeface="Times New Roman" panose="02020603050405020304" charset="0"/>
                <a:cs typeface="Times New Roman" panose="02020603050405020304" charset="0"/>
              </a:rPr>
              <a:t>ater entering the airbag 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from pipeline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 159"/>
          <p:cNvSpPr/>
          <p:nvPr/>
        </p:nvSpPr>
        <p:spPr>
          <a:xfrm rot="5400000">
            <a:off x="2581910" y="3257550"/>
            <a:ext cx="246380" cy="264795"/>
          </a:xfrm>
          <a:custGeom>
            <a:avLst/>
            <a:gdLst>
              <a:gd name="connsiteX0" fmla="*/ 545178 w 812503"/>
              <a:gd name="connsiteY0" fmla="*/ 0 h 310097"/>
              <a:gd name="connsiteX1" fmla="*/ 812503 w 812503"/>
              <a:gd name="connsiteY1" fmla="*/ 155049 h 310097"/>
              <a:gd name="connsiteX2" fmla="*/ 545178 w 812503"/>
              <a:gd name="connsiteY2" fmla="*/ 310097 h 310097"/>
              <a:gd name="connsiteX3" fmla="*/ 545178 w 812503"/>
              <a:gd name="connsiteY3" fmla="*/ 212220 h 310097"/>
              <a:gd name="connsiteX4" fmla="*/ 0 w 812503"/>
              <a:gd name="connsiteY4" fmla="*/ 259590 h 310097"/>
              <a:gd name="connsiteX5" fmla="*/ 160832 w 812503"/>
              <a:gd name="connsiteY5" fmla="*/ 155049 h 310097"/>
              <a:gd name="connsiteX6" fmla="*/ 0 w 812503"/>
              <a:gd name="connsiteY6" fmla="*/ 50507 h 310097"/>
              <a:gd name="connsiteX7" fmla="*/ 545178 w 812503"/>
              <a:gd name="connsiteY7" fmla="*/ 97878 h 31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2503" h="310097">
                <a:moveTo>
                  <a:pt x="545178" y="0"/>
                </a:moveTo>
                <a:lnTo>
                  <a:pt x="812503" y="155049"/>
                </a:lnTo>
                <a:lnTo>
                  <a:pt x="545178" y="310097"/>
                </a:lnTo>
                <a:lnTo>
                  <a:pt x="545178" y="212220"/>
                </a:lnTo>
                <a:lnTo>
                  <a:pt x="0" y="259590"/>
                </a:lnTo>
                <a:lnTo>
                  <a:pt x="160832" y="155049"/>
                </a:lnTo>
                <a:lnTo>
                  <a:pt x="0" y="50507"/>
                </a:lnTo>
                <a:lnTo>
                  <a:pt x="545178" y="978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498090" y="5019675"/>
            <a:ext cx="19989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>
                <a:latin typeface="Times New Roman" panose="02020603050405020304" charset="0"/>
                <a:cs typeface="Times New Roman" panose="02020603050405020304" charset="0"/>
              </a:rPr>
              <a:t>The </a:t>
            </a:r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air</a:t>
            </a:r>
            <a:r>
              <a:rPr lang="zh-CN" altLang="en-US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expand</a:t>
            </a:r>
            <a:r>
              <a:rPr lang="zh-CN" altLang="en-US">
                <a:latin typeface="Times New Roman" panose="02020603050405020304" charset="0"/>
                <a:cs typeface="Times New Roman" panose="02020603050405020304" charset="0"/>
              </a:rPr>
              <a:t> and </a:t>
            </a:r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zh-CN" altLang="en-US">
                <a:latin typeface="Times New Roman" panose="02020603050405020304" charset="0"/>
                <a:cs typeface="Times New Roman" panose="02020603050405020304" charset="0"/>
              </a:rPr>
              <a:t>the pressure </a:t>
            </a:r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drop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108835" y="5911215"/>
            <a:ext cx="445833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when water pressure=Pressure switch on value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2498090" y="2898775"/>
            <a:ext cx="80772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Tap on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4" name=" 159"/>
          <p:cNvSpPr/>
          <p:nvPr/>
        </p:nvSpPr>
        <p:spPr>
          <a:xfrm rot="5400000">
            <a:off x="2581910" y="3872230"/>
            <a:ext cx="246380" cy="264795"/>
          </a:xfrm>
          <a:custGeom>
            <a:avLst/>
            <a:gdLst>
              <a:gd name="connsiteX0" fmla="*/ 545178 w 812503"/>
              <a:gd name="connsiteY0" fmla="*/ 0 h 310097"/>
              <a:gd name="connsiteX1" fmla="*/ 812503 w 812503"/>
              <a:gd name="connsiteY1" fmla="*/ 155049 h 310097"/>
              <a:gd name="connsiteX2" fmla="*/ 545178 w 812503"/>
              <a:gd name="connsiteY2" fmla="*/ 310097 h 310097"/>
              <a:gd name="connsiteX3" fmla="*/ 545178 w 812503"/>
              <a:gd name="connsiteY3" fmla="*/ 212220 h 310097"/>
              <a:gd name="connsiteX4" fmla="*/ 0 w 812503"/>
              <a:gd name="connsiteY4" fmla="*/ 259590 h 310097"/>
              <a:gd name="connsiteX5" fmla="*/ 160832 w 812503"/>
              <a:gd name="connsiteY5" fmla="*/ 155049 h 310097"/>
              <a:gd name="connsiteX6" fmla="*/ 0 w 812503"/>
              <a:gd name="connsiteY6" fmla="*/ 50507 h 310097"/>
              <a:gd name="connsiteX7" fmla="*/ 545178 w 812503"/>
              <a:gd name="connsiteY7" fmla="*/ 97878 h 31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2503" h="310097">
                <a:moveTo>
                  <a:pt x="545178" y="0"/>
                </a:moveTo>
                <a:lnTo>
                  <a:pt x="812503" y="155049"/>
                </a:lnTo>
                <a:lnTo>
                  <a:pt x="545178" y="310097"/>
                </a:lnTo>
                <a:lnTo>
                  <a:pt x="545178" y="212220"/>
                </a:lnTo>
                <a:lnTo>
                  <a:pt x="0" y="259590"/>
                </a:lnTo>
                <a:lnTo>
                  <a:pt x="160832" y="155049"/>
                </a:lnTo>
                <a:lnTo>
                  <a:pt x="0" y="50507"/>
                </a:lnTo>
                <a:lnTo>
                  <a:pt x="545178" y="978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4" name=" 159"/>
          <p:cNvSpPr/>
          <p:nvPr/>
        </p:nvSpPr>
        <p:spPr>
          <a:xfrm rot="16200000">
            <a:off x="7762240" y="5132070"/>
            <a:ext cx="246380" cy="264795"/>
          </a:xfrm>
          <a:custGeom>
            <a:avLst/>
            <a:gdLst>
              <a:gd name="connsiteX0" fmla="*/ 545178 w 812503"/>
              <a:gd name="connsiteY0" fmla="*/ 0 h 310097"/>
              <a:gd name="connsiteX1" fmla="*/ 812503 w 812503"/>
              <a:gd name="connsiteY1" fmla="*/ 155049 h 310097"/>
              <a:gd name="connsiteX2" fmla="*/ 545178 w 812503"/>
              <a:gd name="connsiteY2" fmla="*/ 310097 h 310097"/>
              <a:gd name="connsiteX3" fmla="*/ 545178 w 812503"/>
              <a:gd name="connsiteY3" fmla="*/ 212220 h 310097"/>
              <a:gd name="connsiteX4" fmla="*/ 0 w 812503"/>
              <a:gd name="connsiteY4" fmla="*/ 259590 h 310097"/>
              <a:gd name="connsiteX5" fmla="*/ 160832 w 812503"/>
              <a:gd name="connsiteY5" fmla="*/ 155049 h 310097"/>
              <a:gd name="connsiteX6" fmla="*/ 0 w 812503"/>
              <a:gd name="connsiteY6" fmla="*/ 50507 h 310097"/>
              <a:gd name="connsiteX7" fmla="*/ 545178 w 812503"/>
              <a:gd name="connsiteY7" fmla="*/ 97878 h 31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2503" h="310097">
                <a:moveTo>
                  <a:pt x="545178" y="0"/>
                </a:moveTo>
                <a:lnTo>
                  <a:pt x="812503" y="155049"/>
                </a:lnTo>
                <a:lnTo>
                  <a:pt x="545178" y="310097"/>
                </a:lnTo>
                <a:lnTo>
                  <a:pt x="545178" y="212220"/>
                </a:lnTo>
                <a:lnTo>
                  <a:pt x="0" y="259590"/>
                </a:lnTo>
                <a:lnTo>
                  <a:pt x="160832" y="155049"/>
                </a:lnTo>
                <a:lnTo>
                  <a:pt x="0" y="50507"/>
                </a:lnTo>
                <a:lnTo>
                  <a:pt x="545178" y="978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5" name=" 159"/>
          <p:cNvSpPr/>
          <p:nvPr/>
        </p:nvSpPr>
        <p:spPr>
          <a:xfrm rot="5400000">
            <a:off x="2581910" y="5655310"/>
            <a:ext cx="246380" cy="264795"/>
          </a:xfrm>
          <a:custGeom>
            <a:avLst/>
            <a:gdLst>
              <a:gd name="connsiteX0" fmla="*/ 545178 w 812503"/>
              <a:gd name="connsiteY0" fmla="*/ 0 h 310097"/>
              <a:gd name="connsiteX1" fmla="*/ 812503 w 812503"/>
              <a:gd name="connsiteY1" fmla="*/ 155049 h 310097"/>
              <a:gd name="connsiteX2" fmla="*/ 545178 w 812503"/>
              <a:gd name="connsiteY2" fmla="*/ 310097 h 310097"/>
              <a:gd name="connsiteX3" fmla="*/ 545178 w 812503"/>
              <a:gd name="connsiteY3" fmla="*/ 212220 h 310097"/>
              <a:gd name="connsiteX4" fmla="*/ 0 w 812503"/>
              <a:gd name="connsiteY4" fmla="*/ 259590 h 310097"/>
              <a:gd name="connsiteX5" fmla="*/ 160832 w 812503"/>
              <a:gd name="connsiteY5" fmla="*/ 155049 h 310097"/>
              <a:gd name="connsiteX6" fmla="*/ 0 w 812503"/>
              <a:gd name="connsiteY6" fmla="*/ 50507 h 310097"/>
              <a:gd name="connsiteX7" fmla="*/ 545178 w 812503"/>
              <a:gd name="connsiteY7" fmla="*/ 97878 h 31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2503" h="310097">
                <a:moveTo>
                  <a:pt x="545178" y="0"/>
                </a:moveTo>
                <a:lnTo>
                  <a:pt x="812503" y="155049"/>
                </a:lnTo>
                <a:lnTo>
                  <a:pt x="545178" y="310097"/>
                </a:lnTo>
                <a:lnTo>
                  <a:pt x="545178" y="212220"/>
                </a:lnTo>
                <a:lnTo>
                  <a:pt x="0" y="259590"/>
                </a:lnTo>
                <a:lnTo>
                  <a:pt x="160832" y="155049"/>
                </a:lnTo>
                <a:lnTo>
                  <a:pt x="0" y="50507"/>
                </a:lnTo>
                <a:lnTo>
                  <a:pt x="545178" y="978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6" name=" 159"/>
          <p:cNvSpPr/>
          <p:nvPr/>
        </p:nvSpPr>
        <p:spPr>
          <a:xfrm rot="5400000">
            <a:off x="2581910" y="4763770"/>
            <a:ext cx="246380" cy="264795"/>
          </a:xfrm>
          <a:custGeom>
            <a:avLst/>
            <a:gdLst>
              <a:gd name="connsiteX0" fmla="*/ 545178 w 812503"/>
              <a:gd name="connsiteY0" fmla="*/ 0 h 310097"/>
              <a:gd name="connsiteX1" fmla="*/ 812503 w 812503"/>
              <a:gd name="connsiteY1" fmla="*/ 155049 h 310097"/>
              <a:gd name="connsiteX2" fmla="*/ 545178 w 812503"/>
              <a:gd name="connsiteY2" fmla="*/ 310097 h 310097"/>
              <a:gd name="connsiteX3" fmla="*/ 545178 w 812503"/>
              <a:gd name="connsiteY3" fmla="*/ 212220 h 310097"/>
              <a:gd name="connsiteX4" fmla="*/ 0 w 812503"/>
              <a:gd name="connsiteY4" fmla="*/ 259590 h 310097"/>
              <a:gd name="connsiteX5" fmla="*/ 160832 w 812503"/>
              <a:gd name="connsiteY5" fmla="*/ 155049 h 310097"/>
              <a:gd name="connsiteX6" fmla="*/ 0 w 812503"/>
              <a:gd name="connsiteY6" fmla="*/ 50507 h 310097"/>
              <a:gd name="connsiteX7" fmla="*/ 545178 w 812503"/>
              <a:gd name="connsiteY7" fmla="*/ 97878 h 31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2503" h="310097">
                <a:moveTo>
                  <a:pt x="545178" y="0"/>
                </a:moveTo>
                <a:lnTo>
                  <a:pt x="812503" y="155049"/>
                </a:lnTo>
                <a:lnTo>
                  <a:pt x="545178" y="310097"/>
                </a:lnTo>
                <a:lnTo>
                  <a:pt x="545178" y="212220"/>
                </a:lnTo>
                <a:lnTo>
                  <a:pt x="0" y="259590"/>
                </a:lnTo>
                <a:lnTo>
                  <a:pt x="160832" y="155049"/>
                </a:lnTo>
                <a:lnTo>
                  <a:pt x="0" y="50507"/>
                </a:lnTo>
                <a:lnTo>
                  <a:pt x="545178" y="978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6965950" y="6017895"/>
            <a:ext cx="18973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Pressure switch on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8" name=" 159"/>
          <p:cNvSpPr/>
          <p:nvPr/>
        </p:nvSpPr>
        <p:spPr>
          <a:xfrm rot="16200000">
            <a:off x="7762240" y="5761990"/>
            <a:ext cx="246380" cy="264795"/>
          </a:xfrm>
          <a:custGeom>
            <a:avLst/>
            <a:gdLst>
              <a:gd name="connsiteX0" fmla="*/ 545178 w 812503"/>
              <a:gd name="connsiteY0" fmla="*/ 0 h 310097"/>
              <a:gd name="connsiteX1" fmla="*/ 812503 w 812503"/>
              <a:gd name="connsiteY1" fmla="*/ 155049 h 310097"/>
              <a:gd name="connsiteX2" fmla="*/ 545178 w 812503"/>
              <a:gd name="connsiteY2" fmla="*/ 310097 h 310097"/>
              <a:gd name="connsiteX3" fmla="*/ 545178 w 812503"/>
              <a:gd name="connsiteY3" fmla="*/ 212220 h 310097"/>
              <a:gd name="connsiteX4" fmla="*/ 0 w 812503"/>
              <a:gd name="connsiteY4" fmla="*/ 259590 h 310097"/>
              <a:gd name="connsiteX5" fmla="*/ 160832 w 812503"/>
              <a:gd name="connsiteY5" fmla="*/ 155049 h 310097"/>
              <a:gd name="connsiteX6" fmla="*/ 0 w 812503"/>
              <a:gd name="connsiteY6" fmla="*/ 50507 h 310097"/>
              <a:gd name="connsiteX7" fmla="*/ 545178 w 812503"/>
              <a:gd name="connsiteY7" fmla="*/ 97878 h 31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2503" h="310097">
                <a:moveTo>
                  <a:pt x="545178" y="0"/>
                </a:moveTo>
                <a:lnTo>
                  <a:pt x="812503" y="155049"/>
                </a:lnTo>
                <a:lnTo>
                  <a:pt x="545178" y="310097"/>
                </a:lnTo>
                <a:lnTo>
                  <a:pt x="545178" y="212220"/>
                </a:lnTo>
                <a:lnTo>
                  <a:pt x="0" y="259590"/>
                </a:lnTo>
                <a:lnTo>
                  <a:pt x="160832" y="155049"/>
                </a:lnTo>
                <a:lnTo>
                  <a:pt x="0" y="50507"/>
                </a:lnTo>
                <a:lnTo>
                  <a:pt x="545178" y="978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9" name=" 159"/>
          <p:cNvSpPr/>
          <p:nvPr/>
        </p:nvSpPr>
        <p:spPr>
          <a:xfrm rot="840000">
            <a:off x="6691630" y="6043930"/>
            <a:ext cx="246380" cy="264795"/>
          </a:xfrm>
          <a:custGeom>
            <a:avLst/>
            <a:gdLst>
              <a:gd name="connsiteX0" fmla="*/ 545178 w 812503"/>
              <a:gd name="connsiteY0" fmla="*/ 0 h 310097"/>
              <a:gd name="connsiteX1" fmla="*/ 812503 w 812503"/>
              <a:gd name="connsiteY1" fmla="*/ 155049 h 310097"/>
              <a:gd name="connsiteX2" fmla="*/ 545178 w 812503"/>
              <a:gd name="connsiteY2" fmla="*/ 310097 h 310097"/>
              <a:gd name="connsiteX3" fmla="*/ 545178 w 812503"/>
              <a:gd name="connsiteY3" fmla="*/ 212220 h 310097"/>
              <a:gd name="connsiteX4" fmla="*/ 0 w 812503"/>
              <a:gd name="connsiteY4" fmla="*/ 259590 h 310097"/>
              <a:gd name="connsiteX5" fmla="*/ 160832 w 812503"/>
              <a:gd name="connsiteY5" fmla="*/ 155049 h 310097"/>
              <a:gd name="connsiteX6" fmla="*/ 0 w 812503"/>
              <a:gd name="connsiteY6" fmla="*/ 50507 h 310097"/>
              <a:gd name="connsiteX7" fmla="*/ 545178 w 812503"/>
              <a:gd name="connsiteY7" fmla="*/ 97878 h 31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2503" h="310097">
                <a:moveTo>
                  <a:pt x="545178" y="0"/>
                </a:moveTo>
                <a:lnTo>
                  <a:pt x="812503" y="155049"/>
                </a:lnTo>
                <a:lnTo>
                  <a:pt x="545178" y="310097"/>
                </a:lnTo>
                <a:lnTo>
                  <a:pt x="545178" y="212220"/>
                </a:lnTo>
                <a:lnTo>
                  <a:pt x="0" y="259590"/>
                </a:lnTo>
                <a:lnTo>
                  <a:pt x="160832" y="155049"/>
                </a:lnTo>
                <a:lnTo>
                  <a:pt x="0" y="50507"/>
                </a:lnTo>
                <a:lnTo>
                  <a:pt x="545178" y="978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7302500" y="5296535"/>
            <a:ext cx="116713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Pump start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565140" y="4773295"/>
            <a:ext cx="362204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</a:rPr>
              <a:t>Water stop coming out from airbag</a:t>
            </a:r>
            <a:endParaRPr lang="en-US" altLang="zh-CN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1" name="图片 10" descr="压力罐出水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3035" y="2846705"/>
            <a:ext cx="3367405" cy="348742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17170" y="828675"/>
            <a:ext cx="210883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Ⅲ.Working process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一部-新PPT模板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一部-新PPT模板</Template>
  <TotalTime>0</TotalTime>
  <Words>4616</Words>
  <Application>WPS 演示</Application>
  <PresentationFormat>全屏显示(4:3)</PresentationFormat>
  <Paragraphs>264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20</vt:i4>
      </vt:variant>
    </vt:vector>
  </HeadingPairs>
  <TitlesOfParts>
    <vt:vector size="31" baseType="lpstr">
      <vt:lpstr>Arial</vt:lpstr>
      <vt:lpstr>宋体</vt:lpstr>
      <vt:lpstr>Wingdings</vt:lpstr>
      <vt:lpstr>Times New Roman</vt:lpstr>
      <vt:lpstr>微软雅黑</vt:lpstr>
      <vt:lpstr>Times</vt:lpstr>
      <vt:lpstr>Arial Unicode MS</vt:lpstr>
      <vt:lpstr>Calibri</vt:lpstr>
      <vt:lpstr>一部-新PPT模板</vt:lpstr>
      <vt:lpstr>自定义设计方案</vt:lpstr>
      <vt:lpstr>1_自定义设计方案</vt:lpstr>
      <vt:lpstr> Pressure Tank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童佩丽</dc:creator>
  <cp:lastModifiedBy>十年红茶或咖啡</cp:lastModifiedBy>
  <cp:revision>81</cp:revision>
  <dcterms:created xsi:type="dcterms:W3CDTF">2017-09-22T07:55:00Z</dcterms:created>
  <dcterms:modified xsi:type="dcterms:W3CDTF">2018-12-11T02:01:11Z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2052-11.1.0.7867</vt:lpwstr>
  </property>
</Properties>
</file>